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tif" ContentType="image/tif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0" r:id="rId2"/>
    <p:sldId id="291" r:id="rId3"/>
    <p:sldId id="292" r:id="rId4"/>
    <p:sldId id="305" r:id="rId5"/>
    <p:sldId id="308" r:id="rId6"/>
    <p:sldId id="275" r:id="rId7"/>
    <p:sldId id="307" r:id="rId8"/>
    <p:sldId id="287" r:id="rId9"/>
    <p:sldId id="279" r:id="rId10"/>
    <p:sldId id="310" r:id="rId11"/>
    <p:sldId id="289" r:id="rId12"/>
    <p:sldId id="274" r:id="rId13"/>
    <p:sldId id="282" r:id="rId14"/>
    <p:sldId id="306" r:id="rId15"/>
    <p:sldId id="294" r:id="rId16"/>
    <p:sldId id="301" r:id="rId17"/>
    <p:sldId id="302" r:id="rId18"/>
    <p:sldId id="309" r:id="rId19"/>
    <p:sldId id="321" r:id="rId20"/>
    <p:sldId id="272" r:id="rId21"/>
    <p:sldId id="304" r:id="rId22"/>
    <p:sldId id="278" r:id="rId23"/>
    <p:sldId id="324" r:id="rId24"/>
    <p:sldId id="325" r:id="rId25"/>
    <p:sldId id="296" r:id="rId26"/>
    <p:sldId id="298" r:id="rId27"/>
    <p:sldId id="299" r:id="rId28"/>
    <p:sldId id="300" r:id="rId29"/>
    <p:sldId id="326" r:id="rId30"/>
    <p:sldId id="311" r:id="rId31"/>
    <p:sldId id="322" r:id="rId32"/>
    <p:sldId id="313" r:id="rId33"/>
    <p:sldId id="314" r:id="rId34"/>
    <p:sldId id="315" r:id="rId35"/>
    <p:sldId id="316" r:id="rId36"/>
    <p:sldId id="317" r:id="rId37"/>
    <p:sldId id="318" r:id="rId38"/>
    <p:sldId id="320" r:id="rId39"/>
    <p:sldId id="319" r:id="rId40"/>
    <p:sldId id="327" r:id="rId41"/>
    <p:sldId id="312" r:id="rId42"/>
    <p:sldId id="323" r:id="rId43"/>
    <p:sldId id="290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CC"/>
    <a:srgbClr val="3366CC"/>
    <a:srgbClr val="3399FF"/>
    <a:srgbClr val="66CCFF"/>
    <a:srgbClr val="0000FF"/>
    <a:srgbClr val="003399"/>
    <a:srgbClr val="0099FF"/>
    <a:srgbClr val="729A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5008" autoAdjust="0"/>
  </p:normalViewPr>
  <p:slideViewPr>
    <p:cSldViewPr>
      <p:cViewPr varScale="1">
        <p:scale>
          <a:sx n="108" d="100"/>
          <a:sy n="108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714D8-9A66-8443-B3E4-04C0002F7D2D}" type="doc">
      <dgm:prSet loTypeId="urn:microsoft.com/office/officeart/2005/8/layout/cycle1" loCatId="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EC92EDD-46D2-0A4C-8AF9-F6BF6386364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 smtClean="0">
              <a:solidFill>
                <a:srgbClr val="3366CC"/>
              </a:solidFill>
            </a:rPr>
            <a:t>Текст</a:t>
          </a:r>
          <a:endParaRPr lang="ru-RU" sz="2400" b="1" dirty="0">
            <a:solidFill>
              <a:srgbClr val="3366CC"/>
            </a:solidFill>
          </a:endParaRPr>
        </a:p>
      </dgm:t>
    </dgm:pt>
    <dgm:pt modelId="{27A2C370-4815-9841-BE59-A295A4797163}" type="parTrans" cxnId="{82C017A9-748C-EF49-BB22-42A211D32954}">
      <dgm:prSet/>
      <dgm:spPr/>
      <dgm:t>
        <a:bodyPr/>
        <a:lstStyle/>
        <a:p>
          <a:endParaRPr lang="ru-RU"/>
        </a:p>
      </dgm:t>
    </dgm:pt>
    <dgm:pt modelId="{1064A366-740D-214A-BCB4-823A465234E1}" type="sibTrans" cxnId="{82C017A9-748C-EF49-BB22-42A211D32954}">
      <dgm:prSet/>
      <dgm:spPr/>
      <dgm:t>
        <a:bodyPr/>
        <a:lstStyle/>
        <a:p>
          <a:endParaRPr lang="ru-RU"/>
        </a:p>
      </dgm:t>
    </dgm:pt>
    <dgm:pt modelId="{5DC4CB15-E9F3-4A4E-8FA4-7B4A85B3056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 smtClean="0"/>
            <a:t>Прочитанный</a:t>
          </a:r>
          <a:r>
            <a:rPr lang="ru-RU" sz="2400" b="1" dirty="0" smtClean="0"/>
            <a:t> </a:t>
          </a:r>
          <a:r>
            <a:rPr lang="ru-RU" sz="3200" b="1" dirty="0" smtClean="0"/>
            <a:t>текст</a:t>
          </a:r>
          <a:endParaRPr lang="ru-RU" sz="2400" b="1" dirty="0"/>
        </a:p>
      </dgm:t>
    </dgm:pt>
    <dgm:pt modelId="{CAF7A86D-A44D-584F-AB0F-5B9654E9D762}" type="parTrans" cxnId="{67BD2C09-78BA-9042-917E-A3326498A109}">
      <dgm:prSet/>
      <dgm:spPr/>
      <dgm:t>
        <a:bodyPr/>
        <a:lstStyle/>
        <a:p>
          <a:endParaRPr lang="ru-RU"/>
        </a:p>
      </dgm:t>
    </dgm:pt>
    <dgm:pt modelId="{9754F60B-2BBF-1F47-B3D7-12BEF8243932}" type="sibTrans" cxnId="{67BD2C09-78BA-9042-917E-A3326498A109}">
      <dgm:prSet/>
      <dgm:spPr/>
      <dgm:t>
        <a:bodyPr/>
        <a:lstStyle/>
        <a:p>
          <a:endParaRPr lang="ru-RU"/>
        </a:p>
      </dgm:t>
    </dgm:pt>
    <dgm:pt modelId="{12808F2F-BC56-4E40-B744-102E413EF9E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 smtClean="0"/>
            <a:t>Цитируемый текст</a:t>
          </a:r>
          <a:endParaRPr lang="ru-RU" sz="3200" b="1" dirty="0"/>
        </a:p>
      </dgm:t>
    </dgm:pt>
    <dgm:pt modelId="{7AACB93C-C448-1540-946A-B66A06F225ED}" type="parTrans" cxnId="{5F250C1D-04FC-9141-9738-E2230E01EF80}">
      <dgm:prSet/>
      <dgm:spPr/>
      <dgm:t>
        <a:bodyPr/>
        <a:lstStyle/>
        <a:p>
          <a:endParaRPr lang="ru-RU"/>
        </a:p>
      </dgm:t>
    </dgm:pt>
    <dgm:pt modelId="{53E267E1-F56E-AA4A-B872-F2D385598E7A}" type="sibTrans" cxnId="{5F250C1D-04FC-9141-9738-E2230E01EF80}">
      <dgm:prSet/>
      <dgm:spPr/>
      <dgm:t>
        <a:bodyPr/>
        <a:lstStyle/>
        <a:p>
          <a:endParaRPr lang="ru-RU"/>
        </a:p>
      </dgm:t>
    </dgm:pt>
    <dgm:pt modelId="{F0461702-FE73-B448-9240-3B136CA7D319}" type="pres">
      <dgm:prSet presAssocID="{E09714D8-9A66-8443-B3E4-04C0002F7D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28381-FCAA-6D4A-B854-B28F08E8546D}" type="pres">
      <dgm:prSet presAssocID="{3EC92EDD-46D2-0A4C-8AF9-F6BF63863642}" presName="dummy" presStyleCnt="0"/>
      <dgm:spPr/>
    </dgm:pt>
    <dgm:pt modelId="{30E70050-3850-2244-8DF5-32C638A9EB7D}" type="pres">
      <dgm:prSet presAssocID="{3EC92EDD-46D2-0A4C-8AF9-F6BF6386364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B454A-E7BA-FB43-BCAE-1687765BFB60}" type="pres">
      <dgm:prSet presAssocID="{1064A366-740D-214A-BCB4-823A465234E1}" presName="sibTrans" presStyleLbl="node1" presStyleIdx="0" presStyleCnt="3"/>
      <dgm:spPr/>
      <dgm:t>
        <a:bodyPr/>
        <a:lstStyle/>
        <a:p>
          <a:endParaRPr lang="ru-RU"/>
        </a:p>
      </dgm:t>
    </dgm:pt>
    <dgm:pt modelId="{DCBFF9E2-660C-6A43-A656-96B072907F48}" type="pres">
      <dgm:prSet presAssocID="{5DC4CB15-E9F3-4A4E-8FA4-7B4A85B3056C}" presName="dummy" presStyleCnt="0"/>
      <dgm:spPr/>
    </dgm:pt>
    <dgm:pt modelId="{76B67FED-FD3A-7941-8C9C-7DA3E3C1A0A4}" type="pres">
      <dgm:prSet presAssocID="{5DC4CB15-E9F3-4A4E-8FA4-7B4A85B3056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B1533-B005-8345-BE4B-4F03502226C5}" type="pres">
      <dgm:prSet presAssocID="{9754F60B-2BBF-1F47-B3D7-12BEF8243932}" presName="sibTrans" presStyleLbl="node1" presStyleIdx="1" presStyleCnt="3"/>
      <dgm:spPr/>
      <dgm:t>
        <a:bodyPr/>
        <a:lstStyle/>
        <a:p>
          <a:endParaRPr lang="ru-RU"/>
        </a:p>
      </dgm:t>
    </dgm:pt>
    <dgm:pt modelId="{A7439A03-7AFA-B84A-80DF-153324D5B346}" type="pres">
      <dgm:prSet presAssocID="{12808F2F-BC56-4E40-B744-102E413EF9E6}" presName="dummy" presStyleCnt="0"/>
      <dgm:spPr/>
    </dgm:pt>
    <dgm:pt modelId="{9EC8B601-3AC4-6648-A876-2ABB4C194A5D}" type="pres">
      <dgm:prSet presAssocID="{12808F2F-BC56-4E40-B744-102E413EF9E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C2A3E-1E0A-2241-8A43-943CC9F10D3F}" type="pres">
      <dgm:prSet presAssocID="{53E267E1-F56E-AA4A-B872-F2D385598E7A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BF640AC-EAD4-7642-B262-A24CD9AAE9EE}" type="presOf" srcId="{E09714D8-9A66-8443-B3E4-04C0002F7D2D}" destId="{F0461702-FE73-B448-9240-3B136CA7D319}" srcOrd="0" destOrd="0" presId="urn:microsoft.com/office/officeart/2005/8/layout/cycle1"/>
    <dgm:cxn modelId="{E0CE8883-3DE2-6D45-A589-B5E323CE2AD8}" type="presOf" srcId="{1064A366-740D-214A-BCB4-823A465234E1}" destId="{2ECB454A-E7BA-FB43-BCAE-1687765BFB60}" srcOrd="0" destOrd="0" presId="urn:microsoft.com/office/officeart/2005/8/layout/cycle1"/>
    <dgm:cxn modelId="{50B9A3F0-0D86-6E42-9B49-31BC2F66B362}" type="presOf" srcId="{12808F2F-BC56-4E40-B744-102E413EF9E6}" destId="{9EC8B601-3AC4-6648-A876-2ABB4C194A5D}" srcOrd="0" destOrd="0" presId="urn:microsoft.com/office/officeart/2005/8/layout/cycle1"/>
    <dgm:cxn modelId="{54CD7C1D-4679-9040-9906-328780FE9085}" type="presOf" srcId="{9754F60B-2BBF-1F47-B3D7-12BEF8243932}" destId="{366B1533-B005-8345-BE4B-4F03502226C5}" srcOrd="0" destOrd="0" presId="urn:microsoft.com/office/officeart/2005/8/layout/cycle1"/>
    <dgm:cxn modelId="{82C017A9-748C-EF49-BB22-42A211D32954}" srcId="{E09714D8-9A66-8443-B3E4-04C0002F7D2D}" destId="{3EC92EDD-46D2-0A4C-8AF9-F6BF63863642}" srcOrd="0" destOrd="0" parTransId="{27A2C370-4815-9841-BE59-A295A4797163}" sibTransId="{1064A366-740D-214A-BCB4-823A465234E1}"/>
    <dgm:cxn modelId="{67BD2C09-78BA-9042-917E-A3326498A109}" srcId="{E09714D8-9A66-8443-B3E4-04C0002F7D2D}" destId="{5DC4CB15-E9F3-4A4E-8FA4-7B4A85B3056C}" srcOrd="1" destOrd="0" parTransId="{CAF7A86D-A44D-584F-AB0F-5B9654E9D762}" sibTransId="{9754F60B-2BBF-1F47-B3D7-12BEF8243932}"/>
    <dgm:cxn modelId="{35D9833C-78D2-3745-8CBC-0924C4B9B41F}" type="presOf" srcId="{3EC92EDD-46D2-0A4C-8AF9-F6BF63863642}" destId="{30E70050-3850-2244-8DF5-32C638A9EB7D}" srcOrd="0" destOrd="0" presId="urn:microsoft.com/office/officeart/2005/8/layout/cycle1"/>
    <dgm:cxn modelId="{9BB38685-18E0-7846-A2D0-5127D396B3C1}" type="presOf" srcId="{53E267E1-F56E-AA4A-B872-F2D385598E7A}" destId="{53FC2A3E-1E0A-2241-8A43-943CC9F10D3F}" srcOrd="0" destOrd="0" presId="urn:microsoft.com/office/officeart/2005/8/layout/cycle1"/>
    <dgm:cxn modelId="{5F250C1D-04FC-9141-9738-E2230E01EF80}" srcId="{E09714D8-9A66-8443-B3E4-04C0002F7D2D}" destId="{12808F2F-BC56-4E40-B744-102E413EF9E6}" srcOrd="2" destOrd="0" parTransId="{7AACB93C-C448-1540-946A-B66A06F225ED}" sibTransId="{53E267E1-F56E-AA4A-B872-F2D385598E7A}"/>
    <dgm:cxn modelId="{482E0D9B-674D-FA40-B0B6-1D9AD91BB8A4}" type="presOf" srcId="{5DC4CB15-E9F3-4A4E-8FA4-7B4A85B3056C}" destId="{76B67FED-FD3A-7941-8C9C-7DA3E3C1A0A4}" srcOrd="0" destOrd="0" presId="urn:microsoft.com/office/officeart/2005/8/layout/cycle1"/>
    <dgm:cxn modelId="{21B8AA05-DD50-4441-A405-EFD1D2E244D7}" type="presParOf" srcId="{F0461702-FE73-B448-9240-3B136CA7D319}" destId="{66E28381-FCAA-6D4A-B854-B28F08E8546D}" srcOrd="0" destOrd="0" presId="urn:microsoft.com/office/officeart/2005/8/layout/cycle1"/>
    <dgm:cxn modelId="{323471F8-3BD2-DC48-80BA-F262B46E6180}" type="presParOf" srcId="{F0461702-FE73-B448-9240-3B136CA7D319}" destId="{30E70050-3850-2244-8DF5-32C638A9EB7D}" srcOrd="1" destOrd="0" presId="urn:microsoft.com/office/officeart/2005/8/layout/cycle1"/>
    <dgm:cxn modelId="{445E4E1A-9471-4648-A5C5-C36A9B252359}" type="presParOf" srcId="{F0461702-FE73-B448-9240-3B136CA7D319}" destId="{2ECB454A-E7BA-FB43-BCAE-1687765BFB60}" srcOrd="2" destOrd="0" presId="urn:microsoft.com/office/officeart/2005/8/layout/cycle1"/>
    <dgm:cxn modelId="{A165C41F-EF86-0C41-B714-387622814482}" type="presParOf" srcId="{F0461702-FE73-B448-9240-3B136CA7D319}" destId="{DCBFF9E2-660C-6A43-A656-96B072907F48}" srcOrd="3" destOrd="0" presId="urn:microsoft.com/office/officeart/2005/8/layout/cycle1"/>
    <dgm:cxn modelId="{81E9141E-AC70-2D40-B099-8A770CAFE42D}" type="presParOf" srcId="{F0461702-FE73-B448-9240-3B136CA7D319}" destId="{76B67FED-FD3A-7941-8C9C-7DA3E3C1A0A4}" srcOrd="4" destOrd="0" presId="urn:microsoft.com/office/officeart/2005/8/layout/cycle1"/>
    <dgm:cxn modelId="{411420BC-AC96-5C41-ADC5-16ADECCAED0F}" type="presParOf" srcId="{F0461702-FE73-B448-9240-3B136CA7D319}" destId="{366B1533-B005-8345-BE4B-4F03502226C5}" srcOrd="5" destOrd="0" presId="urn:microsoft.com/office/officeart/2005/8/layout/cycle1"/>
    <dgm:cxn modelId="{B9F4BA5C-8F24-6E40-BB13-A50798B2349E}" type="presParOf" srcId="{F0461702-FE73-B448-9240-3B136CA7D319}" destId="{A7439A03-7AFA-B84A-80DF-153324D5B346}" srcOrd="6" destOrd="0" presId="urn:microsoft.com/office/officeart/2005/8/layout/cycle1"/>
    <dgm:cxn modelId="{DC9B2E3C-926E-C248-8928-FD5284474348}" type="presParOf" srcId="{F0461702-FE73-B448-9240-3B136CA7D319}" destId="{9EC8B601-3AC4-6648-A876-2ABB4C194A5D}" srcOrd="7" destOrd="0" presId="urn:microsoft.com/office/officeart/2005/8/layout/cycle1"/>
    <dgm:cxn modelId="{487B2C6A-D180-FD46-80DF-2E5EC092562D}" type="presParOf" srcId="{F0461702-FE73-B448-9240-3B136CA7D319}" destId="{53FC2A3E-1E0A-2241-8A43-943CC9F10D3F}" srcOrd="8" destOrd="0" presId="urn:microsoft.com/office/officeart/2005/8/layout/cycle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70050-3850-2244-8DF5-32C638A9EB7D}">
      <dsp:nvSpPr>
        <dsp:cNvPr id="0" name=""/>
        <dsp:cNvSpPr/>
      </dsp:nvSpPr>
      <dsp:spPr>
        <a:xfrm>
          <a:off x="2800689" y="381822"/>
          <a:ext cx="1663286" cy="16632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66CC"/>
              </a:solidFill>
            </a:rPr>
            <a:t>Текст</a:t>
          </a:r>
          <a:endParaRPr lang="ru-RU" sz="2400" b="1" kern="1200" dirty="0">
            <a:solidFill>
              <a:srgbClr val="3366CC"/>
            </a:solidFill>
          </a:endParaRPr>
        </a:p>
      </dsp:txBody>
      <dsp:txXfrm>
        <a:off x="2800689" y="381822"/>
        <a:ext cx="1663286" cy="1663286"/>
      </dsp:txXfrm>
    </dsp:sp>
    <dsp:sp modelId="{2ECB454A-E7BA-FB43-BCAE-1687765BFB60}">
      <dsp:nvSpPr>
        <dsp:cNvPr id="0" name=""/>
        <dsp:cNvSpPr/>
      </dsp:nvSpPr>
      <dsp:spPr>
        <a:xfrm>
          <a:off x="264200" y="53757"/>
          <a:ext cx="3936095" cy="3936095"/>
        </a:xfrm>
        <a:prstGeom prst="circularArrow">
          <a:avLst>
            <a:gd name="adj1" fmla="val 8240"/>
            <a:gd name="adj2" fmla="val 575410"/>
            <a:gd name="adj3" fmla="val 2967090"/>
            <a:gd name="adj4" fmla="val 49556"/>
            <a:gd name="adj5" fmla="val 9614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B67FED-FD3A-7941-8C9C-7DA3E3C1A0A4}">
      <dsp:nvSpPr>
        <dsp:cNvPr id="0" name=""/>
        <dsp:cNvSpPr/>
      </dsp:nvSpPr>
      <dsp:spPr>
        <a:xfrm>
          <a:off x="1400604" y="2806840"/>
          <a:ext cx="1663286" cy="16632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Прочитанный</a:t>
          </a:r>
          <a:r>
            <a:rPr lang="ru-RU" sz="2400" b="1" kern="1200" dirty="0" smtClean="0"/>
            <a:t> </a:t>
          </a:r>
          <a:r>
            <a:rPr lang="ru-RU" sz="3200" b="1" kern="1200" dirty="0" smtClean="0"/>
            <a:t>текст</a:t>
          </a:r>
          <a:endParaRPr lang="ru-RU" sz="2400" b="1" kern="1200" dirty="0"/>
        </a:p>
      </dsp:txBody>
      <dsp:txXfrm>
        <a:off x="1400604" y="2806840"/>
        <a:ext cx="1663286" cy="1663286"/>
      </dsp:txXfrm>
    </dsp:sp>
    <dsp:sp modelId="{366B1533-B005-8345-BE4B-4F03502226C5}">
      <dsp:nvSpPr>
        <dsp:cNvPr id="0" name=""/>
        <dsp:cNvSpPr/>
      </dsp:nvSpPr>
      <dsp:spPr>
        <a:xfrm>
          <a:off x="264200" y="53757"/>
          <a:ext cx="3936095" cy="3936095"/>
        </a:xfrm>
        <a:prstGeom prst="circularArrow">
          <a:avLst>
            <a:gd name="adj1" fmla="val 8240"/>
            <a:gd name="adj2" fmla="val 575410"/>
            <a:gd name="adj3" fmla="val 10175034"/>
            <a:gd name="adj4" fmla="val 7257500"/>
            <a:gd name="adj5" fmla="val 9614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02610"/>
                <a:satOff val="-1119"/>
                <a:lumOff val="1278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C8B601-3AC4-6648-A876-2ABB4C194A5D}">
      <dsp:nvSpPr>
        <dsp:cNvPr id="0" name=""/>
        <dsp:cNvSpPr/>
      </dsp:nvSpPr>
      <dsp:spPr>
        <a:xfrm>
          <a:off x="520" y="381822"/>
          <a:ext cx="1663286" cy="16632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Цитируемый текст</a:t>
          </a:r>
          <a:endParaRPr lang="ru-RU" sz="3200" b="1" kern="1200" dirty="0"/>
        </a:p>
      </dsp:txBody>
      <dsp:txXfrm>
        <a:off x="520" y="381822"/>
        <a:ext cx="1663286" cy="1663286"/>
      </dsp:txXfrm>
    </dsp:sp>
    <dsp:sp modelId="{53FC2A3E-1E0A-2241-8A43-943CC9F10D3F}">
      <dsp:nvSpPr>
        <dsp:cNvPr id="0" name=""/>
        <dsp:cNvSpPr/>
      </dsp:nvSpPr>
      <dsp:spPr>
        <a:xfrm>
          <a:off x="264200" y="53757"/>
          <a:ext cx="3936095" cy="3936095"/>
        </a:xfrm>
        <a:prstGeom prst="circularArrow">
          <a:avLst>
            <a:gd name="adj1" fmla="val 8240"/>
            <a:gd name="adj2" fmla="val 575410"/>
            <a:gd name="adj3" fmla="val 16859742"/>
            <a:gd name="adj4" fmla="val 14964848"/>
            <a:gd name="adj5" fmla="val 9614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1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CBDD4-B6DF-7746-8F3C-9E1ABF85267D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27AE53-1AF4-124F-960D-371A542E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3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7AE53-1AF4-124F-960D-371A542EC6F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6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7AE53-1AF4-124F-960D-371A542EC6F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6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8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F36C-61AD-D945-93CE-AB4D8DEB9074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4FC5-7372-3E44-9B69-F84A2EFF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74-BCC6-D94E-8FF1-A0D664C2A488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E019-474D-E44D-A80F-0A37E06D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FF1C-3B00-B847-8F9A-482318E946D5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AE8-CE2B-4747-97A5-ABACC2A97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7928-12D5-FE44-9738-A6A64F4C313E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A57F-6443-C14F-BF1A-CB1EE1D0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DE98-0D7E-7E45-B2D5-8FB88C3D4712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001-CB81-DE41-B0D3-DDEFE7B8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0B8-B968-1942-85F6-180FB1C174D3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50D-5F96-1745-81E5-95150940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866-B11D-F148-AED7-97EBD7731B66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0C2-29A7-D447-B2BE-F694C565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6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C24F-BABD-5743-AB6A-10EF8ED0E93D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745-6C8C-4A4C-B80F-F898475FB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EE0-FFCC-2F4C-AF50-00F28EA38BA1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EE8-F448-8B42-89BC-F7F1781D4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E2-1F9E-334E-A1C5-50A4FA1CF4DC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FC3-8DB1-9D47-8CA8-C833B546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4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C3B-803C-5342-BD01-BFF7C4F9F7E6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16-7F16-5942-8628-BD89FE41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4D30B-0603-8849-810E-6FA483F89C9A}" type="datetimeFigureOut">
              <a:rPr lang="ru-RU"/>
              <a:pPr>
                <a:defRPr/>
              </a:pPr>
              <a:t>26.03.17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74F9B-36B5-A842-8ABD-BBE41254E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ms.biblioclub.ru/course/view.php?id=396" TargetMode="External"/><Relationship Id="rId3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ms.biblioclub.ru/course/view.php?id=481" TargetMode="External"/><Relationship Id="rId4" Type="http://schemas.openxmlformats.org/officeDocument/2006/relationships/hyperlink" Target="https://www.youtube.com/channel/UCnTxPyvjalu5mlGR1i3Mmqw/feed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ms.biblioclub.ru/course/view.php?id=31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966" y="1412776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r>
              <a:rPr lang="ru-RU" sz="3600" b="1" dirty="0"/>
              <a:t>Цифровой инструментарий преподавателя: возможности авторского книгоиздания, педагогических траекторий,  дистанционного образования.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08458" y="5373216"/>
            <a:ext cx="323178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</a:rPr>
              <a:t>Семинар </a:t>
            </a:r>
            <a:br>
              <a:rPr lang="ru-RU" sz="1400" dirty="0">
                <a:solidFill>
                  <a:prstClr val="black">
                    <a:tint val="7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tint val="75000"/>
                  </a:prstClr>
                </a:solidFill>
              </a:rPr>
              <a:t>«Электронные библиотечные системы»</a:t>
            </a:r>
          </a:p>
          <a:p>
            <a:pPr lvl="0" algn="ctr" defTabSz="457200">
              <a:spcBef>
                <a:spcPct val="20000"/>
              </a:spcBef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</a:rPr>
              <a:t>27 марта 2016 г. Томск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20080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Библиографическая запись к книге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896544" cy="448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6388819" cy="166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475656" y="5026587"/>
            <a:ext cx="2232248" cy="56265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59632" y="548680"/>
            <a:ext cx="7200800" cy="8501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kumimoji="0" lang="ru-RU" sz="3600" b="1" dirty="0" smtClean="0">
                <a:latin typeface="Calibri" charset="0"/>
              </a:rPr>
              <a:t>Список литературы к книге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824536" cy="3413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90814"/>
            <a:ext cx="7229475" cy="13144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1835696" y="4149080"/>
            <a:ext cx="2016224" cy="34173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8144" y="1844824"/>
            <a:ext cx="30963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Уникальный сервис нашей ЭБС – создание отдельного от работы списка литературы. Именно это позволяет повышать цитируемость.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Все условия выполнены – ждите повышения рейтингов!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013176"/>
            <a:ext cx="547714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0" lang="ru-RU" sz="2000" b="1" dirty="0">
                <a:solidFill>
                  <a:schemeClr val="bg1"/>
                </a:solidFill>
              </a:rPr>
              <a:t>Главное достоинство – </a:t>
            </a:r>
            <a:endParaRPr kumimoji="0"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kumimoji="0" lang="ru-RU" sz="2000" b="1" dirty="0" smtClean="0">
                <a:solidFill>
                  <a:schemeClr val="bg1"/>
                </a:solidFill>
              </a:rPr>
              <a:t>на </a:t>
            </a:r>
            <a:r>
              <a:rPr kumimoji="0" lang="ru-RU" sz="2000" b="1" dirty="0">
                <a:solidFill>
                  <a:schemeClr val="bg1"/>
                </a:solidFill>
              </a:rPr>
              <a:t>свою цитируемость можно воздействовать!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949" y="1772816"/>
            <a:ext cx="744947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sz="2000" dirty="0" smtClean="0"/>
              <a:t>1. Текст </a:t>
            </a:r>
            <a:r>
              <a:rPr kumimoji="0" lang="ru-RU" sz="2000" dirty="0"/>
              <a:t>опубликован (считается только издательская публикация</a:t>
            </a:r>
            <a:r>
              <a:rPr kumimoji="0" lang="ru-RU" sz="2000" dirty="0" smtClean="0"/>
              <a:t>!)</a:t>
            </a:r>
            <a:endParaRPr kumimoji="0"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38949" y="2348880"/>
            <a:ext cx="744947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ru-RU" sz="2000" dirty="0" smtClean="0"/>
              <a:t>2. Текст </a:t>
            </a:r>
            <a:r>
              <a:rPr kumimoji="0" lang="ru-RU" sz="2000" dirty="0"/>
              <a:t>доступен для чтения и поиска, для цитирующего </a:t>
            </a:r>
            <a:r>
              <a:rPr kumimoji="0" lang="ru-RU" sz="2000" dirty="0" smtClean="0"/>
              <a:t>текста.</a:t>
            </a:r>
            <a:endParaRPr kumimoji="0"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38949" y="2924944"/>
            <a:ext cx="744947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ru-RU" sz="2000" dirty="0" smtClean="0"/>
              <a:t>3. Библиографическая </a:t>
            </a:r>
            <a:r>
              <a:rPr kumimoji="0" lang="ru-RU" sz="2000" dirty="0"/>
              <a:t>запись текста и цитирующего </a:t>
            </a:r>
            <a:r>
              <a:rPr kumimoji="0" lang="ru-RU" sz="2000" dirty="0" smtClean="0"/>
              <a:t>текста</a:t>
            </a:r>
          </a:p>
          <a:p>
            <a:r>
              <a:rPr kumimoji="0" lang="ru-RU" sz="2000" dirty="0" smtClean="0"/>
              <a:t>перемещается в РИНЦ.</a:t>
            </a:r>
            <a:endParaRPr kumimoji="0"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38949" y="3789040"/>
            <a:ext cx="744947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ru-RU" sz="2000" dirty="0" smtClean="0"/>
              <a:t>4. РИНЦ </a:t>
            </a:r>
            <a:r>
              <a:rPr kumimoji="0" lang="ru-RU" sz="2000" dirty="0"/>
              <a:t>фиксирует повышение индекса!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949" y="4365104"/>
            <a:ext cx="744947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ru-RU" sz="2000" dirty="0" smtClean="0"/>
              <a:t>5. Изменения </a:t>
            </a:r>
            <a:r>
              <a:rPr kumimoji="0" lang="ru-RU" sz="2000" dirty="0"/>
              <a:t>РИНЦ можно отслеживать</a:t>
            </a:r>
            <a:r>
              <a:rPr kumimoji="0" lang="ru-RU" sz="2000" dirty="0" smtClean="0"/>
              <a:t>.</a:t>
            </a:r>
            <a:endParaRPr kumimoji="0"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7544" y="1772816"/>
            <a:ext cx="0" cy="3096344"/>
          </a:xfrm>
          <a:prstGeom prst="straightConnector1">
            <a:avLst/>
          </a:prstGeom>
          <a:ln w="5715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59632" y="548680"/>
            <a:ext cx="7200800" cy="8501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kumimoji="0" lang="ru-RU" sz="3600" b="1" dirty="0" smtClean="0">
                <a:latin typeface="Calibri" charset="0"/>
              </a:rPr>
              <a:t>РИНЦ в Личном кабинете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450"/>
            <a:ext cx="4996763" cy="41184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63" y="3140968"/>
            <a:ext cx="5229225" cy="7715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endCxn id="4100" idx="2"/>
          </p:cNvCxnSpPr>
          <p:nvPr/>
        </p:nvCxnSpPr>
        <p:spPr>
          <a:xfrm flipV="1">
            <a:off x="3563888" y="3912493"/>
            <a:ext cx="2995588" cy="596627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5976" y="4969737"/>
            <a:ext cx="40097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Главное преимущество УБО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–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простота и оперативность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9476" y="1844824"/>
            <a:ext cx="19897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Прямой переход в</a:t>
            </a:r>
            <a:endParaRPr lang="en-US" dirty="0" smtClean="0"/>
          </a:p>
          <a:p>
            <a:pPr algn="ctr"/>
            <a:r>
              <a:rPr lang="en-US" dirty="0"/>
              <a:t>SCINCE INDEX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2" idx="2"/>
            <a:endCxn id="4100" idx="0"/>
          </p:cNvCxnSpPr>
          <p:nvPr/>
        </p:nvCxnSpPr>
        <p:spPr>
          <a:xfrm flipH="1">
            <a:off x="6559476" y="2491155"/>
            <a:ext cx="994856" cy="6498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1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635750" cy="1152128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Не только РИНЦ, но и </a:t>
            </a:r>
            <a:r>
              <a:rPr kumimoji="0" lang="en-US" sz="3600" b="1" dirty="0" smtClean="0">
                <a:latin typeface="Calibri" charset="0"/>
              </a:rPr>
              <a:t>Web of Science!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691680" y="2132856"/>
            <a:ext cx="6624736" cy="18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kumimoji="0" lang="ru-RU" sz="2400" dirty="0">
                <a:latin typeface="Calibri" charset="0"/>
              </a:rPr>
              <a:t>С</a:t>
            </a:r>
            <a:r>
              <a:rPr kumimoji="0" lang="en-US" sz="2400" dirty="0" smtClean="0">
                <a:latin typeface="Calibri" charset="0"/>
              </a:rPr>
              <a:t> 2014 </a:t>
            </a:r>
            <a:r>
              <a:rPr kumimoji="0" lang="ru-RU" sz="2400" dirty="0" smtClean="0">
                <a:latin typeface="Calibri" charset="0"/>
              </a:rPr>
              <a:t>г. лучшие монографии, переданные в ЭБС «Университетская библиотека онлайн», предоставляются для индексирования в базе данных </a:t>
            </a:r>
            <a:r>
              <a:rPr kumimoji="0" lang="en-US" sz="2400" b="1" dirty="0" smtClean="0">
                <a:latin typeface="Calibri" charset="0"/>
              </a:rPr>
              <a:t>Web of Science</a:t>
            </a:r>
            <a:endParaRPr kumimoji="0" lang="en-US" sz="2400" dirty="0" smtClean="0">
              <a:latin typeface="Calibri" charset="0"/>
            </a:endParaRPr>
          </a:p>
          <a:p>
            <a:pPr algn="ctr"/>
            <a:endParaRPr kumimoji="0" lang="en-US" sz="2400" dirty="0">
              <a:latin typeface="Calibri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3655" y="4521314"/>
            <a:ext cx="446455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0" lang="en-US" sz="4000" b="1" dirty="0">
                <a:solidFill>
                  <a:schemeClr val="bg1"/>
                </a:solidFill>
              </a:rPr>
              <a:t>Book Citation Index </a:t>
            </a:r>
            <a:endParaRPr kumimoji="0" lang="ru-RU" sz="40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3075" idx="2"/>
            <a:endCxn id="4" idx="0"/>
          </p:cNvCxnSpPr>
          <p:nvPr/>
        </p:nvCxnSpPr>
        <p:spPr>
          <a:xfrm>
            <a:off x="5004048" y="3933056"/>
            <a:ext cx="1885" cy="588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75" y="1773982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aco"/>
                <a:cs typeface="Monaco"/>
              </a:rPr>
              <a:t>Личный кабинет для преподавателя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Дополнительные возможности для преподавателя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331640" y="1772816"/>
            <a:ext cx="7210425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kumimoji="0" lang="ru-RU" sz="2400" dirty="0" smtClean="0">
                <a:latin typeface="Calibri" charset="0"/>
              </a:rPr>
              <a:t>Личный кабинет: доступ к модулю </a:t>
            </a:r>
            <a:r>
              <a:rPr kumimoji="0" lang="ru-RU" sz="2400" dirty="0" err="1" smtClean="0">
                <a:latin typeface="Calibri" charset="0"/>
              </a:rPr>
              <a:t>книгообеспеченности</a:t>
            </a:r>
            <a:r>
              <a:rPr kumimoji="0" lang="ru-RU" sz="2400" dirty="0" smtClean="0">
                <a:latin typeface="Calibri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kumimoji="0" lang="ru-RU" sz="2400" dirty="0" smtClean="0">
                <a:latin typeface="Calibri" charset="0"/>
              </a:rPr>
              <a:t>Мои курсы: возможность создавать электронные курсы.</a:t>
            </a:r>
          </a:p>
          <a:p>
            <a:pPr>
              <a:buBlip>
                <a:blip r:embed="rId2"/>
              </a:buBlip>
            </a:pPr>
            <a:r>
              <a:rPr kumimoji="0" lang="ru-RU" sz="2400" dirty="0">
                <a:latin typeface="Calibri" charset="0"/>
              </a:rPr>
              <a:t>Сервис </a:t>
            </a:r>
            <a:r>
              <a:rPr kumimoji="0" lang="ru-RU" sz="2400" dirty="0" smtClean="0">
                <a:latin typeface="Calibri" charset="0"/>
              </a:rPr>
              <a:t>публикации</a:t>
            </a:r>
            <a:r>
              <a:rPr kumimoji="0" lang="ru-RU" sz="2400" dirty="0">
                <a:latin typeface="Calibri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kumimoji="0" lang="ru-RU" sz="2400" dirty="0" smtClean="0">
                <a:latin typeface="Calibri" charset="0"/>
              </a:rPr>
              <a:t>Рекомендованная </a:t>
            </a:r>
            <a:r>
              <a:rPr kumimoji="0" lang="ru-RU" sz="2400" dirty="0">
                <a:latin typeface="Calibri" charset="0"/>
              </a:rPr>
              <a:t>литература</a:t>
            </a:r>
            <a:r>
              <a:rPr kumimoji="0" lang="ru-RU" sz="2400" dirty="0" smtClean="0">
                <a:latin typeface="Calibri" charset="0"/>
              </a:rPr>
              <a:t>: привязка рекомендованной литературы к своим учебным курсам.</a:t>
            </a:r>
            <a:endParaRPr kumimoji="0" lang="ru-RU" sz="2400" dirty="0">
              <a:latin typeface="Calibri" charset="0"/>
            </a:endParaRPr>
          </a:p>
          <a:p>
            <a:pPr>
              <a:buBlip>
                <a:blip r:embed="rId2"/>
              </a:buBlip>
            </a:pPr>
            <a:r>
              <a:rPr kumimoji="0" lang="ru-RU" sz="2400" dirty="0" smtClean="0">
                <a:latin typeface="Calibri" charset="0"/>
              </a:rPr>
              <a:t>Статистика автора: видит, кто читает его книги.</a:t>
            </a:r>
          </a:p>
          <a:p>
            <a:pPr>
              <a:buBlip>
                <a:blip r:embed="rId2"/>
              </a:buBlip>
            </a:pPr>
            <a:r>
              <a:rPr kumimoji="0" lang="ru-RU" sz="2400" dirty="0" smtClean="0">
                <a:latin typeface="Calibri" charset="0"/>
              </a:rPr>
              <a:t>Обычные опции Личного кабинета.</a:t>
            </a:r>
          </a:p>
          <a:p>
            <a:pPr>
              <a:buBlip>
                <a:blip r:embed="rId2"/>
              </a:buBlip>
            </a:pPr>
            <a:endParaRPr kumimoji="0" lang="ru-RU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671147" cy="255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4" y="634678"/>
            <a:ext cx="6635750" cy="850106"/>
          </a:xfrm>
        </p:spPr>
        <p:txBody>
          <a:bodyPr/>
          <a:lstStyle/>
          <a:p>
            <a:r>
              <a:rPr kumimoji="0" lang="ru-RU" sz="3200" b="1" dirty="0" smtClean="0">
                <a:latin typeface="Calibri" charset="0"/>
              </a:rPr>
              <a:t>Возможность прикреплять литературу к своим дисциплинам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887492"/>
            <a:ext cx="25202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Студенты легко найдут своего преподавателя по списку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52812" cy="3092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99592" y="3717032"/>
            <a:ext cx="2664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63888" y="3068960"/>
            <a:ext cx="504056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3068960"/>
            <a:ext cx="45365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1844824"/>
            <a:ext cx="27843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Рекомендовать </a:t>
            </a:r>
            <a:r>
              <a:rPr lang="ru-RU" dirty="0"/>
              <a:t>книгу для своего курса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336196" y="2491155"/>
            <a:ext cx="1764196" cy="187394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1"/>
          </p:cNvCxnSpPr>
          <p:nvPr/>
        </p:nvCxnSpPr>
        <p:spPr>
          <a:xfrm flipH="1" flipV="1">
            <a:off x="755576" y="5349157"/>
            <a:ext cx="216024" cy="1385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55576" y="2276872"/>
            <a:ext cx="0" cy="30722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5576" y="2276872"/>
            <a:ext cx="374315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5896" y="6021288"/>
            <a:ext cx="35283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. Можно прикрепить к заданию группу Студентов.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>
            <a:stCxn id="3" idx="2"/>
          </p:cNvCxnSpPr>
          <p:nvPr/>
        </p:nvCxnSpPr>
        <p:spPr>
          <a:xfrm rot="16200000" flipH="1">
            <a:off x="2715057" y="5604504"/>
            <a:ext cx="365515" cy="13321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8478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aco"/>
                <a:cs typeface="Monaco"/>
              </a:rPr>
              <a:t>Сервис публикации </a:t>
            </a:r>
          </a:p>
          <a:p>
            <a:pPr algn="ctr"/>
            <a:r>
              <a:rPr lang="ru-RU" sz="4400" b="1" dirty="0" smtClean="0">
                <a:latin typeface="Monaco"/>
                <a:cs typeface="Monaco"/>
              </a:rPr>
              <a:t>научных произведений 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8108" y="787027"/>
            <a:ext cx="6377880" cy="65293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Публикационные возможности в издательстве «</a:t>
            </a:r>
            <a:r>
              <a:rPr lang="ru-RU" sz="2400" dirty="0" err="1" smtClean="0"/>
              <a:t>Директ</a:t>
            </a:r>
            <a:r>
              <a:rPr lang="ru-RU" sz="2400" dirty="0" smtClean="0"/>
              <a:t>-Медиа»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5323" y="2108200"/>
            <a:ext cx="2104477" cy="45720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ru-RU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ru-RU" sz="42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Издание новых и вышедших работ: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Публикация работ, монографий и учебников;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Отражение РИНЦ, повышение рейтинга цитируемости;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Формирование литературы для РПД;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Привязывание литературы к своему предмету; 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Выбор основной и дополнительной литературу по предметам;</a:t>
            </a:r>
          </a:p>
          <a:p>
            <a:pPr marL="0" indent="0">
              <a:buNone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Обучение электронным технологиям и повышение квалификации в Учебно-методическом центре.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6858001" y="2006600"/>
            <a:ext cx="2138623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Продвижение преподавателя: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Отражение в РИНЦ;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Повышение цитируемости – посредством огромной аудитории;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Инструменты продвижения автора в Интернет;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Одновременная дистрибуция печатной и электронной книги;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Собственный Кабинет автора с подробной статистикой;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Авторские гонорары за книги,2 печатных издания после публикации.</a:t>
            </a:r>
            <a:endParaRPr lang="ru-RU" sz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1"/>
            <a:ext cx="4724400" cy="39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Библиотека для автора, </a:t>
            </a:r>
            <a:br>
              <a:rPr kumimoji="0" lang="ru-RU" sz="3600" b="1" dirty="0" smtClean="0">
                <a:latin typeface="Calibri" charset="0"/>
              </a:rPr>
            </a:br>
            <a:r>
              <a:rPr kumimoji="0" lang="ru-RU" sz="3600" b="1" dirty="0" smtClean="0">
                <a:latin typeface="Calibri" charset="0"/>
              </a:rPr>
              <a:t>а не только для читателя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4482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kumimoji="0" lang="ru-RU" sz="2000" b="1" dirty="0">
                <a:solidFill>
                  <a:srgbClr val="0070C0"/>
                </a:solidFill>
              </a:rPr>
              <a:t>Функцией библиотек </a:t>
            </a:r>
            <a:r>
              <a:rPr kumimoji="0" lang="ru-RU" sz="2000" dirty="0"/>
              <a:t>становится не только помощь в чтении и доступе к информации, но и </a:t>
            </a:r>
            <a:r>
              <a:rPr kumimoji="0" lang="ru-RU" sz="2000" b="1" dirty="0">
                <a:solidFill>
                  <a:srgbClr val="0070C0"/>
                </a:solidFill>
              </a:rPr>
              <a:t>помощь преподавателям в создании и публикации научной </a:t>
            </a:r>
            <a:r>
              <a:rPr kumimoji="0" lang="ru-RU" sz="2000" b="1" dirty="0" smtClean="0">
                <a:solidFill>
                  <a:srgbClr val="0070C0"/>
                </a:solidFill>
              </a:rPr>
              <a:t>информации</a:t>
            </a:r>
            <a:r>
              <a:rPr kumimoji="0" lang="en-US" sz="2000" b="1" dirty="0">
                <a:solidFill>
                  <a:srgbClr val="0070C0"/>
                </a:solidFill>
              </a:rPr>
              <a:t>.</a:t>
            </a:r>
            <a:endParaRPr kumimoji="0"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03224" y="2996952"/>
            <a:ext cx="13535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0" lang="ru-RU" sz="2400" b="1" dirty="0"/>
              <a:t>Почему</a:t>
            </a:r>
            <a:r>
              <a:rPr kumimoji="0" lang="ru-RU" sz="2400" b="1" dirty="0" smtClean="0"/>
              <a:t>?</a:t>
            </a:r>
            <a:endParaRPr kumimoji="0"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7454" y="3774549"/>
            <a:ext cx="713695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Lucida Grande"/>
              <a:buChar char="-"/>
            </a:pPr>
            <a:r>
              <a:rPr kumimoji="0" lang="ru-RU" sz="2000" dirty="0">
                <a:latin typeface="Calibri" charset="0"/>
              </a:rPr>
              <a:t>Вузы становятся центрами науки;</a:t>
            </a:r>
          </a:p>
          <a:p>
            <a:pPr>
              <a:buFont typeface="Lucida Grande"/>
              <a:buChar char="-"/>
            </a:pPr>
            <a:r>
              <a:rPr kumimoji="0" lang="ru-RU" sz="2000" dirty="0">
                <a:latin typeface="Calibri" charset="0"/>
              </a:rPr>
              <a:t>рейтинги и мониторинги становятся неотъемлемым элементом научной жизни; </a:t>
            </a:r>
          </a:p>
          <a:p>
            <a:pPr>
              <a:buFont typeface="Lucida Grande"/>
              <a:buChar char="-"/>
            </a:pPr>
            <a:r>
              <a:rPr kumimoji="0" lang="ru-RU" sz="2000" dirty="0">
                <a:latin typeface="Calibri" charset="0"/>
              </a:rPr>
              <a:t>оценка эффективности работы легче всего производится по </a:t>
            </a:r>
            <a:r>
              <a:rPr kumimoji="0" lang="ru-RU" sz="2000" dirty="0" err="1">
                <a:latin typeface="Calibri" charset="0"/>
              </a:rPr>
              <a:t>наукометрическим</a:t>
            </a:r>
            <a:r>
              <a:rPr kumimoji="0" lang="ru-RU" sz="2000" dirty="0">
                <a:latin typeface="Calibri" charset="0"/>
              </a:rPr>
              <a:t> критериям.</a:t>
            </a:r>
          </a:p>
          <a:p>
            <a:pPr marL="0" indent="0">
              <a:buNone/>
            </a:pPr>
            <a:endParaRPr kumimoji="0" lang="ru-RU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88832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Приглашаем авторов к публикации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043608" y="3814548"/>
            <a:ext cx="4032448" cy="16561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kumimoji="0" lang="ru-RU" sz="2400" dirty="0" smtClean="0">
                <a:solidFill>
                  <a:schemeClr val="bg1"/>
                </a:solidFill>
                <a:latin typeface="Calibri" charset="0"/>
              </a:rPr>
              <a:t>Один из вариантов сотрудничества – </a:t>
            </a:r>
          </a:p>
          <a:p>
            <a:pPr marL="0" indent="0" algn="ctr">
              <a:buNone/>
            </a:pPr>
            <a:r>
              <a:rPr kumimoji="0" lang="ru-RU" sz="2400" b="1" dirty="0" smtClean="0">
                <a:solidFill>
                  <a:schemeClr val="bg1"/>
                </a:solidFill>
                <a:latin typeface="Calibri" charset="0"/>
              </a:rPr>
              <a:t>совместные проекты между издательством и вузом.</a:t>
            </a:r>
            <a:endParaRPr kumimoji="0" lang="ru-RU" sz="2000" b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717032"/>
            <a:ext cx="1651662" cy="233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259632" y="1340768"/>
            <a:ext cx="58936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b="1" dirty="0"/>
              <a:t>Все книги публикуются в издательстве «</a:t>
            </a:r>
            <a:r>
              <a:rPr kumimoji="0" lang="ru-RU" b="1" dirty="0" err="1"/>
              <a:t>Директ</a:t>
            </a:r>
            <a:r>
              <a:rPr kumimoji="0" lang="ru-RU" b="1" dirty="0"/>
              <a:t>-Медиа»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479308"/>
            <a:ext cx="425219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dirty="0"/>
              <a:t>Мы публикуем бесплатно и качественно</a:t>
            </a:r>
            <a:r>
              <a:rPr kumimoji="0" lang="ru-RU" dirty="0" smtClean="0"/>
              <a:t>!</a:t>
            </a:r>
            <a:endParaRPr kumimoji="0"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30068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dirty="0"/>
              <a:t>Мы выплачиваем гонорары</a:t>
            </a:r>
            <a:r>
              <a:rPr kumimoji="0" lang="ru-RU" dirty="0" smtClean="0"/>
              <a:t>!</a:t>
            </a:r>
            <a:endParaRPr kumimoji="0"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005199"/>
            <a:ext cx="5724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dirty="0"/>
              <a:t>Мы предоставляем 2 бесплатных печатных экземпляра</a:t>
            </a:r>
            <a:r>
              <a:rPr kumimoji="0" lang="ru-RU" dirty="0" smtClean="0"/>
              <a:t>!</a:t>
            </a:r>
            <a:endParaRPr kumimoji="0" lang="ru-RU" dirty="0"/>
          </a:p>
        </p:txBody>
      </p:sp>
    </p:spTree>
    <p:extLst>
      <p:ext uri="{BB962C8B-B14F-4D97-AF65-F5344CB8AC3E}">
        <p14:creationId xmlns:p14="http://schemas.microsoft.com/office/powerpoint/2010/main" val="41100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Условия публикации в ЭБС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9" y="1628800"/>
            <a:ext cx="7560840" cy="278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kumimoji="0" lang="ru-RU" sz="2000" dirty="0">
                <a:latin typeface="Calibri" charset="0"/>
              </a:rPr>
              <a:t>1. Принимаются только книги: учебники, монографии, сборники трудов, конференций (более 50 страниц).  </a:t>
            </a:r>
          </a:p>
          <a:p>
            <a:pPr marL="0" indent="0">
              <a:spcAft>
                <a:spcPts val="600"/>
              </a:spcAft>
              <a:buNone/>
            </a:pPr>
            <a:r>
              <a:rPr kumimoji="0" lang="ru-RU" sz="2000" dirty="0">
                <a:latin typeface="Calibri" charset="0"/>
              </a:rPr>
              <a:t>2. Труд должен иметь научную значимость и не менее 2-х рецензий.</a:t>
            </a:r>
          </a:p>
          <a:p>
            <a:pPr marL="0" indent="0">
              <a:spcAft>
                <a:spcPts val="600"/>
              </a:spcAft>
              <a:buNone/>
            </a:pPr>
            <a:r>
              <a:rPr kumimoji="0" lang="ru-RU" sz="2000" dirty="0">
                <a:latin typeface="Calibri" charset="0"/>
              </a:rPr>
              <a:t>3. Работа должна быть подготовлена для публикации (издается в авторской редакции). </a:t>
            </a:r>
          </a:p>
          <a:p>
            <a:pPr marL="0" indent="0">
              <a:spcAft>
                <a:spcPts val="600"/>
              </a:spcAft>
              <a:buNone/>
            </a:pPr>
            <a:r>
              <a:rPr kumimoji="0" lang="ru-RU" sz="2000" dirty="0">
                <a:latin typeface="Calibri" charset="0"/>
              </a:rPr>
              <a:t>4. Автор заполняет необходимую информацию (Анкета автора) и обязуется продвигать свои книги в студенческой и научной среде.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54452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937392"/>
            <a:ext cx="764023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0" lang="ru-RU" sz="2000" dirty="0" smtClean="0">
                <a:solidFill>
                  <a:schemeClr val="bg1"/>
                </a:solidFill>
              </a:rPr>
              <a:t>Публикуйте </a:t>
            </a:r>
            <a:r>
              <a:rPr kumimoji="0" lang="ru-RU" sz="2000" dirty="0">
                <a:solidFill>
                  <a:schemeClr val="bg1"/>
                </a:solidFill>
              </a:rPr>
              <a:t>ранее вышедшие публикации: </a:t>
            </a:r>
            <a:endParaRPr kumimoji="0" lang="ru-RU" sz="2000" dirty="0" smtClean="0">
              <a:solidFill>
                <a:schemeClr val="bg1"/>
              </a:solidFill>
            </a:endParaRPr>
          </a:p>
          <a:p>
            <a:pPr algn="ctr"/>
            <a:r>
              <a:rPr kumimoji="0" lang="ru-RU" sz="2000" dirty="0">
                <a:solidFill>
                  <a:schemeClr val="bg1"/>
                </a:solidFill>
              </a:rPr>
              <a:t>э</a:t>
            </a:r>
            <a:r>
              <a:rPr kumimoji="0" lang="ru-RU" sz="2000" dirty="0" smtClean="0">
                <a:solidFill>
                  <a:schemeClr val="bg1"/>
                </a:solidFill>
              </a:rPr>
              <a:t>лектронные </a:t>
            </a:r>
            <a:r>
              <a:rPr kumimoji="0" lang="ru-RU" sz="2000" dirty="0">
                <a:solidFill>
                  <a:schemeClr val="bg1"/>
                </a:solidFill>
              </a:rPr>
              <a:t>права на бумажные издания остаются свободными. </a:t>
            </a:r>
            <a:endParaRPr kumimoji="0" lang="ru-RU" sz="2000" dirty="0" smtClean="0">
              <a:solidFill>
                <a:schemeClr val="bg1"/>
              </a:solidFill>
            </a:endParaRPr>
          </a:p>
          <a:p>
            <a:pPr algn="ctr"/>
            <a:r>
              <a:rPr kumimoji="0" lang="ru-RU" sz="2000" b="1" dirty="0" smtClean="0">
                <a:solidFill>
                  <a:schemeClr val="bg1"/>
                </a:solidFill>
              </a:rPr>
              <a:t>Публикуя </a:t>
            </a:r>
            <a:r>
              <a:rPr kumimoji="0" lang="ru-RU" sz="2000" b="1" dirty="0">
                <a:solidFill>
                  <a:schemeClr val="bg1"/>
                </a:solidFill>
              </a:rPr>
              <a:t>старые издания в ЭБС, вы даете им вторую жизнь</a:t>
            </a:r>
            <a:r>
              <a:rPr kumimoji="0" lang="ru-RU" sz="2000" b="1" dirty="0" smtClean="0">
                <a:solidFill>
                  <a:schemeClr val="bg1"/>
                </a:solidFill>
              </a:rPr>
              <a:t>.</a:t>
            </a:r>
            <a:endParaRPr kumimoji="0"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514301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Сервис публикаций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74785" cy="415622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514301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Страница автора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76163"/>
            <a:ext cx="7623475" cy="48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514301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Статистика автора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532440" cy="51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816752" cy="26274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952656" cy="850106"/>
          </a:xfrm>
        </p:spPr>
        <p:txBody>
          <a:bodyPr/>
          <a:lstStyle/>
          <a:p>
            <a:r>
              <a:rPr kumimoji="0" lang="ru-RU" sz="3600" b="1" smtClean="0">
                <a:latin typeface="Calibri" charset="0"/>
              </a:rPr>
              <a:t>Проще некуда: </a:t>
            </a:r>
            <a:r>
              <a:rPr kumimoji="0" lang="ru-RU" sz="3600" b="1" dirty="0" smtClean="0">
                <a:latin typeface="Calibri" charset="0"/>
              </a:rPr>
              <a:t>1. Загрузите файл</a:t>
            </a:r>
            <a:endParaRPr kumimoji="0" lang="ru-RU" sz="3600" b="1" dirty="0">
              <a:latin typeface="Calibri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3541"/>
          <a:stretch/>
        </p:blipFill>
        <p:spPr bwMode="auto">
          <a:xfrm>
            <a:off x="6012160" y="1980169"/>
            <a:ext cx="1876425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310" y="1558827"/>
            <a:ext cx="324883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Загрузить свою публикацию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8" idx="3"/>
            <a:endCxn id="7" idx="1"/>
          </p:cNvCxnSpPr>
          <p:nvPr/>
        </p:nvCxnSpPr>
        <p:spPr>
          <a:xfrm>
            <a:off x="3965148" y="1758882"/>
            <a:ext cx="2047012" cy="4784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713635" y="2494519"/>
            <a:ext cx="2236738" cy="107849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128792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2. Заполните информацию о книге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040" y="1340768"/>
            <a:ext cx="712879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Аннотация, маркетинговая информация и рецензии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помогают продвигать книгу!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8" y="2420888"/>
            <a:ext cx="6826036" cy="3134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19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91097" y="448097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Подготовка полноценной книги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922762"/>
            <a:ext cx="6120680" cy="1785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Дополнительные опции: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</a:t>
            </a:r>
            <a:r>
              <a:rPr lang="ru-RU" dirty="0" smtClean="0"/>
              <a:t>ожно проверить на уникальность (наличие заимствований);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</a:t>
            </a:r>
            <a:r>
              <a:rPr lang="ru-RU" dirty="0" smtClean="0"/>
              <a:t>ожно заказать пакет продвижения (отправка обязательных экземпляров).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книгу можно добавлять интерактивные элементы.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300118"/>
            <a:ext cx="781456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1. Книга </a:t>
            </a:r>
            <a:r>
              <a:rPr lang="ru-RU" dirty="0"/>
              <a:t>находится на </a:t>
            </a:r>
            <a:r>
              <a:rPr lang="ru-RU" dirty="0" err="1" smtClean="0"/>
              <a:t>модерации</a:t>
            </a:r>
            <a:r>
              <a:rPr lang="ru-RU" dirty="0" smtClean="0"/>
              <a:t>: </a:t>
            </a:r>
            <a:r>
              <a:rPr lang="ru-RU" dirty="0"/>
              <a:t>проверяется редактором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3319" y="1869907"/>
            <a:ext cx="78168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2. Если </a:t>
            </a:r>
            <a:r>
              <a:rPr lang="ru-RU" dirty="0"/>
              <a:t>книга </a:t>
            </a:r>
            <a:r>
              <a:rPr lang="ru-RU" dirty="0" smtClean="0"/>
              <a:t>принимается, то с </a:t>
            </a:r>
            <a:r>
              <a:rPr lang="ru-RU" dirty="0"/>
              <a:t>автором заключается лицензионный </a:t>
            </a:r>
            <a:r>
              <a:rPr lang="ru-RU" dirty="0" smtClean="0"/>
              <a:t>договор</a:t>
            </a:r>
          </a:p>
          <a:p>
            <a:r>
              <a:rPr lang="ru-RU" dirty="0" smtClean="0"/>
              <a:t> </a:t>
            </a:r>
            <a:r>
              <a:rPr lang="ru-RU" dirty="0"/>
              <a:t>с вознаграждением.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5" y="2708920"/>
            <a:ext cx="781456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3. Книга </a:t>
            </a:r>
            <a:r>
              <a:rPr lang="ru-RU" dirty="0"/>
              <a:t>проходит издательский цикл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3320" y="3275692"/>
            <a:ext cx="78168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4. Автору </a:t>
            </a:r>
            <a:r>
              <a:rPr lang="ru-RU" dirty="0"/>
              <a:t>высылается 2 экземпляра отпечатанной книги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3528" y="1268760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Технологии продвижения книги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157192"/>
            <a:ext cx="712879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Если автор и его коллеги начнут комментировать и продвигать книгу – она будет повышаться в рейтингах!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6407150" cy="35242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5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8478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aco"/>
                <a:cs typeface="Monaco"/>
              </a:rPr>
              <a:t>ЭБС и </a:t>
            </a:r>
            <a:r>
              <a:rPr lang="en-US" sz="4400" b="1" dirty="0" smtClean="0">
                <a:latin typeface="Monaco"/>
                <a:cs typeface="Monaco"/>
              </a:rPr>
              <a:t>LMS</a:t>
            </a:r>
            <a:r>
              <a:rPr lang="ru-RU" sz="4400" b="1" dirty="0" smtClean="0">
                <a:latin typeface="Monaco"/>
                <a:cs typeface="Monaco"/>
              </a:rPr>
              <a:t>: помощь в овладении онлайн-обучением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Вовлечение преподавателя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556792"/>
            <a:ext cx="595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000" b="1" dirty="0"/>
              <a:t>Стратегия «Университетской библиотеки онлайн</a:t>
            </a:r>
            <a:r>
              <a:rPr kumimoji="0" lang="ru-RU" sz="2000" b="1" dirty="0" smtClean="0"/>
              <a:t>» -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956902"/>
            <a:ext cx="646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800" b="1" dirty="0">
                <a:solidFill>
                  <a:srgbClr val="0066CC"/>
                </a:solidFill>
              </a:rPr>
              <a:t>о</a:t>
            </a:r>
            <a:r>
              <a:rPr kumimoji="0" lang="ru-RU" sz="2800" b="1" dirty="0" smtClean="0">
                <a:solidFill>
                  <a:srgbClr val="0066CC"/>
                </a:solidFill>
              </a:rPr>
              <a:t>кружить </a:t>
            </a:r>
            <a:r>
              <a:rPr kumimoji="0" lang="ru-RU" sz="2800" b="1" dirty="0">
                <a:solidFill>
                  <a:srgbClr val="0066CC"/>
                </a:solidFill>
              </a:rPr>
              <a:t>преподавателя со всех </a:t>
            </a:r>
            <a:r>
              <a:rPr kumimoji="0" lang="ru-RU" sz="2800" b="1" dirty="0" smtClean="0">
                <a:solidFill>
                  <a:srgbClr val="0066CC"/>
                </a:solidFill>
              </a:rPr>
              <a:t>сторон</a:t>
            </a:r>
            <a:endParaRPr kumimoji="0" lang="ru-RU" sz="2800" b="1" dirty="0">
              <a:solidFill>
                <a:srgbClr val="0066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068960"/>
            <a:ext cx="684076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kumimoji="0" lang="ru-RU" sz="2400" dirty="0">
                <a:latin typeface="Calibri" charset="0"/>
              </a:rPr>
              <a:t>Предоставить нужные книги.</a:t>
            </a:r>
          </a:p>
          <a:p>
            <a:pPr marL="514350" indent="-514350">
              <a:buAutoNum type="arabicPeriod"/>
            </a:pPr>
            <a:r>
              <a:rPr kumimoji="0" lang="ru-RU" sz="2400" dirty="0">
                <a:latin typeface="Calibri" charset="0"/>
              </a:rPr>
              <a:t>Предоставить целевую аудиторию и удобную платформу для публикаций.</a:t>
            </a:r>
          </a:p>
          <a:p>
            <a:pPr marL="514350" indent="-514350">
              <a:buAutoNum type="arabicPeriod"/>
            </a:pPr>
            <a:r>
              <a:rPr kumimoji="0" lang="ru-RU" sz="2400" dirty="0">
                <a:latin typeface="Calibri" charset="0"/>
              </a:rPr>
              <a:t>Помочь осваивать новые форматы: электронные курсы, электронное обучение.</a:t>
            </a:r>
          </a:p>
          <a:p>
            <a:pPr marL="514350" indent="-514350">
              <a:buAutoNum type="arabicPeriod"/>
            </a:pPr>
            <a:r>
              <a:rPr kumimoji="0" lang="ru-RU" sz="2400" dirty="0">
                <a:latin typeface="Calibri" charset="0"/>
              </a:rPr>
              <a:t>Помочь в продвижении и повышении индекса РИНЦ.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53732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hoto\Fotolia_73639083_S_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90883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7280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Директ</a:t>
            </a:r>
            <a:r>
              <a:rPr lang="ru-RU" sz="3200" b="1" dirty="0" smtClean="0"/>
              <a:t>-Академия»: Помощь в разработке онлайн-курсов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вы преподаватель и: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Хотите обучать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онлайн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Разрабатываете курсы для ДО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Хотите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монетизировать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свой образовательный контент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Осваиваете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современные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учебные технологии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ТО</a:t>
            </a:r>
          </a:p>
          <a:p>
            <a:r>
              <a:rPr lang="ru-RU" sz="2800" dirty="0" smtClean="0">
                <a:solidFill>
                  <a:srgbClr val="008000"/>
                </a:solidFill>
              </a:rPr>
              <a:t>Перейдите на бесплатную платформу </a:t>
            </a:r>
            <a:r>
              <a:rPr lang="en-US" sz="2800" dirty="0" smtClean="0">
                <a:solidFill>
                  <a:srgbClr val="008000"/>
                </a:solidFill>
              </a:rPr>
              <a:t>LMS Moodle </a:t>
            </a:r>
            <a:r>
              <a:rPr lang="ru-RU" sz="2800" dirty="0" smtClean="0">
                <a:solidFill>
                  <a:srgbClr val="008000"/>
                </a:solidFill>
              </a:rPr>
              <a:t>«</a:t>
            </a:r>
            <a:r>
              <a:rPr lang="ru-RU" sz="2800" dirty="0" err="1" smtClean="0">
                <a:solidFill>
                  <a:srgbClr val="008000"/>
                </a:solidFill>
              </a:rPr>
              <a:t>Директ</a:t>
            </a:r>
            <a:r>
              <a:rPr lang="ru-RU" sz="2800" dirty="0" smtClean="0">
                <a:solidFill>
                  <a:srgbClr val="008000"/>
                </a:solidFill>
              </a:rPr>
              <a:t>-Академия»</a:t>
            </a:r>
            <a:endParaRPr lang="ru-RU" sz="2800" dirty="0" smtClean="0">
              <a:solidFill>
                <a:srgbClr val="008000"/>
              </a:solidFill>
            </a:endParaRPr>
          </a:p>
          <a:p>
            <a:r>
              <a:rPr lang="ru-RU" sz="2800" dirty="0" smtClean="0">
                <a:solidFill>
                  <a:srgbClr val="008000"/>
                </a:solidFill>
              </a:rPr>
              <a:t>Используйте контент ЭБС</a:t>
            </a:r>
          </a:p>
          <a:p>
            <a:r>
              <a:rPr lang="ru-RU" sz="2800" dirty="0" smtClean="0">
                <a:solidFill>
                  <a:srgbClr val="008000"/>
                </a:solidFill>
              </a:rPr>
              <a:t>Воспользуйтесь консультациями и техподдержкой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>
            <a:extLst/>
          </a:lstStyle>
          <a:p>
            <a:r>
              <a:rPr lang="ru-RU" sz="3200" b="1" dirty="0" smtClean="0"/>
              <a:t>«ДИРЕКТ-АКАДЕМИЯ»: </a:t>
            </a:r>
            <a:r>
              <a:rPr lang="ru-RU" sz="3200" b="1" dirty="0"/>
              <a:t>онлайн-обучение и Учебно-методический центр</a:t>
            </a:r>
            <a:endParaRPr lang="ru-RU" sz="3200" b="1" dirty="0"/>
          </a:p>
        </p:txBody>
      </p:sp>
      <p:sp>
        <p:nvSpPr>
          <p:cNvPr id="4" name="Rectangle 3"/>
          <p:cNvSpPr>
            <a:spLocks noGrp="1"/>
          </p:cNvSpPr>
          <p:nvPr>
            <p:ph sz="quarter" idx="4294967295"/>
          </p:nvPr>
        </p:nvSpPr>
        <p:spPr>
          <a:xfrm>
            <a:off x="6400800" y="1905000"/>
            <a:ext cx="2514600" cy="4673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extLst/>
          </a:lstStyle>
          <a:p>
            <a:pPr marL="274320" lvl="1"/>
            <a:r>
              <a:rPr lang="ru-RU" dirty="0" smtClean="0"/>
              <a:t>680 вузов</a:t>
            </a:r>
            <a:endParaRPr lang="ru-RU" dirty="0"/>
          </a:p>
          <a:p>
            <a:pPr marL="274320" lvl="1"/>
            <a:r>
              <a:rPr lang="en-US" dirty="0" smtClean="0"/>
              <a:t>15 000 </a:t>
            </a:r>
            <a:r>
              <a:rPr lang="ru-RU" dirty="0" smtClean="0"/>
              <a:t>преподавателей </a:t>
            </a:r>
          </a:p>
          <a:p>
            <a:pPr marL="0" lvl="1" indent="0">
              <a:buNone/>
            </a:pPr>
            <a:r>
              <a:rPr lang="ru-RU" dirty="0" smtClean="0"/>
              <a:t>- пользуются бесплатными/платными курсами повышения квалификации;</a:t>
            </a:r>
          </a:p>
          <a:p>
            <a:pPr marL="0" lvl="1" indent="0">
              <a:buNone/>
            </a:pPr>
            <a:r>
              <a:rPr lang="ru-RU" dirty="0" smtClean="0"/>
              <a:t>- разрабатывают и апробируют собственные курсы в песочнице</a:t>
            </a:r>
            <a:r>
              <a:rPr lang="en-US" dirty="0" smtClean="0"/>
              <a:t> Moodle</a:t>
            </a:r>
            <a:r>
              <a:rPr lang="ru-RU" dirty="0" smtClean="0"/>
              <a:t>.</a:t>
            </a:r>
          </a:p>
          <a:p>
            <a:pPr marL="274320" lvl="1"/>
            <a:endParaRPr lang="ru-RU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" y="1844824"/>
            <a:ext cx="6256049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Приходите и работайте на нашей платформе бесплатно!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 чего начать работу?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346796"/>
            <a:ext cx="2260600" cy="3746500"/>
          </a:xfrm>
        </p:spPr>
      </p:pic>
    </p:spTree>
    <p:extLst>
      <p:ext uri="{BB962C8B-B14F-4D97-AF65-F5344CB8AC3E}">
        <p14:creationId xmlns:p14="http://schemas.microsoft.com/office/powerpoint/2010/main" val="15392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459" y="332656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Запрос на создание курса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79" y="1594814"/>
            <a:ext cx="5654241" cy="38337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hoto\Платные картинки\старо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3521"/>
            <a:ext cx="3517362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043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Этапы работы над курсом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Запрос на создание курса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Разработка и наполнение контентом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Заключение договора на проведение, согласование сроков и расписания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Набор слушателей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Проведение курса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2594"/>
            <a:ext cx="69847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Как создавать контент для курса?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Используйте готовый контент ЭБС 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 песочницу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LMS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E:\Photo\Fotolia_73639083_S_коро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50988"/>
            <a:ext cx="2298700" cy="367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31640" y="332656"/>
            <a:ext cx="741682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</a:rPr>
              <a:t>II. </a:t>
            </a: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ЭБС как сервис</a:t>
            </a:r>
          </a:p>
        </p:txBody>
      </p:sp>
      <p:sp>
        <p:nvSpPr>
          <p:cNvPr id="36868" name="AutoShape 4" descr="Z"/>
          <p:cNvSpPr>
            <a:spLocks noChangeAspect="1" noChangeArrowheads="1"/>
          </p:cNvSpPr>
          <p:nvPr/>
        </p:nvSpPr>
        <p:spPr bwMode="auto">
          <a:xfrm>
            <a:off x="3143250" y="2266950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AutoShape 5" descr="data:image/jpeg;base64,/9j/4AAQSkZJRgABAQAAAQABAAD/2wCEAAkGBhQQEBUQEBIVFBQUFBcWEBYVFxUVEhUWFBAWFBUVFRUXHCYeGRojGRQUHy8gIycpLCwsFR4xNTAqNSYrLCkBCQoKDgwOGQ8PGCwlHyUpLCkvLCkpKSkpKSwpLCwpLCktLCwsKSwsKSksLCwpLC4pKSkuLCosLCwpLCkpLCwsLP/AABEIAMMA8AMBIgACEQEDEQH/xAAcAAABBQEBAQAAAAAAAAAAAAAAAQIDBAUGBwj/xABCEAACAgECAwUECAQEBAcBAAABAgADEQQSBSExBhNBUWEiMnGBBxQjQlKRobEzYsHhgpLR8CRDcqI0RGNzg5OyFv/EABoBAQACAwEAAAAAAAAAAAAAAAABAgMEBQb/xAApEQEAAgIBAwQBAwUAAAAAAAAAAQIDESEEEjEFIkFREyNhcTKhsdHh/9oADAMBAAIRAxEAPwD3GESLAIQhAIQiQAmZ2u4ytZ2KN7/hHQfE+Eg45xQrimv32HM/gXz+JkfCeGADJ/38YDl1F788qvoBn9TJBZcv3g3xGP1E1FrAilBApafiYJ2uNh8PFT8DL0qarQhgeUraHUlG7p/8BP7GBqRYkWAhiwhAIQhAIQhASKYQgAhCEBIExY1hAaRG4nI28TtbVvi969OHFNbbUZO9Ay4ORzX2goORzUibO3WVjO7T3DyIeg9PxDeP0kbWmJhqwE5i/txsDBtM5KlQxrZHqDOwVV38jnJHLbmdDp0sPOwqP5VBx/mPX8hJidk1mPK5CEIVEISO24KMsQAOpJAH5mBJGs2OZ8JHp9Utgyjqw8SpBH6RuvBNTgdSjY/ymByvDre+sa0/eYkfDPIflOo0h5TiuA6sbF+E6rSaqBqRYxHzHwEmZxanlkdRzHxHMTTmfxO3CmBc0129FbzAP5iSypwtfsUz+EH8+ctwCEIQCEIQCEIQCEIQCEIQEkGtsYVsa13OFJRem5sHAz8ZMZznaLtC+nvqpQVnvQxY2b8IqkLlioOMsyj84TETM8K2gqqr0S6XUK6kp9szIwDWOdzvuUbc7yTnMzeGaq7W/wDCG0BKzi11Yb7Bn2QPiAZ0ycS1Cj7TSFunOm1H+eHCHH5yrrOMaM8tSmzngd/Syg8uiswwfkTK2jcsuPJ2xMa/4h1eiU6rS6OpMV1htTbjGMVkJSCP5nYtn/0p1AEwOC9yWN2kqyLAqtbn2WWsttAJOSAWbkOXtTfUyYYp3vk6EIGShW4hrFpqe6w4VFLMfRRkz5h7ZduL+K2l7WK05+ypz7CjwLD7zdMk9PDzn0N2+4a+p4bqaaubvSwUeZx0nywOfofEeIPiD6iTCYaXZrtBdw+4X6Vth+8PuOPwuPEfqPCe8dmPpY02swtgNDke1uIKZ8cN4fOfPGAB6+Mn4c5FigeLASLcRtnw0i94r9vaLrPq17VZBTO6og5DI3NSD+nym5oOK+s8g1fGW07LX1r5lB+Dn7QX0PXHn8Z0HDe0GcEHIla27o3COowTgyTS3w9e0vEc+M0E1gnm+g48PObVXHBjrLMLrrNYJjam032CpfH3vRfEzHt4yz8qxuP6D4mdVwbhYqTOcu2C7efkB6CENBVwMCOiCLAIQhAIQhAIQzCAQhCAQhCAh6TlODivV3aq9yGFjfV61J5iuksGO09C1hs+IVTN3ifGa9OF70kbjhcKzEnlyAUHJ5/pKA1uh1LYL0O45ENtFmfUNhoTG45ZFXH7NHv0jqbLFIGn/nU+7uPpF4hpW02ms1moPfajG2hDgILbCEqrUHlkuyjJmyezFO4WoXRwMIyuTtB8AGyP0ker4UWsqa7U5rqcWBWVFLMFKrucEAgE5xt6gSkR9s9ssTHtj+V/gfCxpdPVQpz3aBSfFiB7TH1JyZfiI2RkR0u1xCEICMJ5f9Kn0d131nWadNtyn7UKOTqerFR94HnmeoGMIhMeXyHbo2VtpU59Bn8vObfBeEFD3jjBHujy9TJu0XHlXW6gadVagWnuSMjlyz8t26Y2r409gxyUenU/OYMsZL+34dvpMnSdP+rbc2+ILxnWiy3K+6owv9TGcP4kaWzjcv3lzjPwPgZTMl0eksucV01tY56KgLNy6nA6D1Mz0r2RpzOozTnyTe3y9R4Z2fN1aXUXZRwCNy8x6HB6/wCk6Lh3ZnH8V2f0HIf6zA7LV6rhtCprKXWsknJwdpZieoJE7WrWqVDKQQehHjKxaJnSuTDakRb4lJTWqstaAAE+Hp5zquG2bql+GD8uU47QajdcT5Dl8z/adLwa7G9D57l+BlmBrQiRYBCEIBCEIBiEIQCEIkBYQiGByvF9N9d1ooyQmmq7xyMj7a32aTnzVVsOP5hJ+HaxL1enWIhsp5WbwCCPBxnwIlivgtlVltlFw+2s7yxbUDjOxUAVlKkABR1z4zF472evvuWxq1xjbb3Tnc658mUfuesrO45hmx9tvbeeEVWhXUuRoVOnrU+1cjOgOOoRAQp+fKaXYvTd5UdS7G3vLGNDvhm7oHahBx0YLu/xRvF9Yw0rabT0W12WAVVfZlkTvDsNjFcjCgluZHSdHodItVa1IMKihV+CjA/aTEfat774jwnURYQksYhCEAiRYkDxr6UPouwx1uj5bye9pA6see5CPgcieQshHIjB8QRjHyn1b2hYCtSxx9ouPny/aee/SJ9Hi3odRQoW1QSwA5Pjz9fWTEpiXgF7ncc8sftj+0+lPoZ7HDRaBbnX7fUAPYSPaC49hPgAc/EmeT9g+wx12s/4isrRUwNgYfxD1C/Dzn0vUwwAOg6QSr8R0y2VlGAIIwQfIzxu29tFqLKMkoGPI+WMg/kZ7Y/TnPFu3DA66zb4YB+IE0+pntiLR5d/0OkZr2w35rMNng+uz7WevWdVpuIAbX/D1+Hj+k8o0Wuao5HTxE09f2lYV7aj7bcvgMZJ/eWw54vx8sPqXpWTpJ7o5q9tDRROE7BalbqQVZhaowwJPUeYM7XS27lDEYyOfx8f2my4qeESEBYQhAIQhAIQiQAzle2dzsadPQzC6ws5CuUPc1ANYcjzJrX/ABTqpylGrCa/UX6nfWAqU6cspKbFHeO4YDludwpBP/KkTG0xOp2l4bp7LaxbptZYM/duVLQp8QRhWz/iicQ45qNIB3q0XZPLu3eqw/8ATUwfJ/xCZmu4p9V1Bs0hW1NQPdRgwFg5Z5dM5mpw3hQ06PrNW2+0KXdj7qALkhc9JTczw2LYq1jvnx8JOFcct1dliKncCkqr78O5LIHwMHap2kZzn3hN6msqMEk+pmN2O0jLpFst/i3s19ueoa47wvwVSqj0UTdAl4a8zvwIsISUCEIQCITAyhxzUd3Q7DrjA+LHEDl+J6r61qOZ+yTO3yODzb5y5o+OIwavdkp09R4flMtKwgXly6H5jlEt0YY5XkR0/vAscHoFZZuhYk8vWbqX+RmNpqi3UYMtW/ZqWY4AECPj/HmorOwbnIOxc82OPKeO/XGdmZzlmOXJ65PWXe3dOp1Fi6qstsq/hhM70Pi+PHOBK3DOIV8R9lytWrHunpVf8fwtNfPi74dn0nra9Lfcx5KDF+MhZWrYpYpVh1B6yVTOTMTjl7+l8fU01PMS6DhXF1qQvuKWdARyB9TPQuznafvKwLFwBy3Lz/zD+s8dYZBB6TsfoXufvdVp7DuWvYUJ8nLDH/b+s6XT5+/iXivWPSo6b9XH/T/h6wjZGR0jpnVt3Vnd/db3fQ+XzmgJuPOFiwhAIQhAIkWITAye0PHBo6TeyFwCBgFQcscDG4gdSB85D/8A0wUZt0+orB8dneLjzLVFsD4yrxcDVa6rS8jXQh1GpHmzZr06keIP2rfFFicI1f1W9tHa3s43aZj+HxU/CVmdMlad0TrynGs0GpbG6hnznB2paD8DhgZHxbg2nZDTZdYEfk9feFu8UnJUq2SQQMcvCVNZqjxBzTQid2vJ7nQP8kB/eN7IcFrr1eoakEVUrXp6859p1BstfnyIG9F5fhYRE78JtTtj3Tz9Or09+4clIHqMfpJ40COlmIQhCAkI3MN0BxmN2osxRjzYD+s1S05rtfqQe6qBBO4sw8gFwM/nAp6esMu09COcrrpLlbAXcPBsgS1pRyl5WgVEFqjJ2j8zMzWV26ljVUQz7SQCdqjA8/DymhxXXbF5df1mtwHhfcVkt/Efm/p5L8oHDcMYqSlilXXkynkR/vzmR2q+jZdRm7SYrt6snRHPXKn7jZ8RPUuL8Fr1Iy3suPdce8PQ+Y9JyXBONJYzVqwYqcZ6BgCRlfQ4gcFwjiv1pvqPEgatSo20WsMOT02WeHhyPRvlzZruHWaZ9lo+B8GHp/p4T0jj/ZbT65QNQmSPddTtsX4MP79IziHDktNdVg3Asqn8XlkHzmDLhi8Ov0HqV+ltzO4ebAzqvok16167UV2EBrq0NefHuy2QPkw/KZ3afsjZoWzzeon2XA6ejY6GYtFpVlsQ7WU5Rh1BHiJzq7w33MPXZ5p6n001xzy9s45xOuq6vvWCruGT655TdqtBAIOR4TwrjHH7dWVNuPZHh4+pm52U7cPpsV25er/uT4eYm5XqqzbTzmb0DNjw98cz8w9dzEJmLwHtXp9buFFmWT+IjArYmehKnng469Jrgzc8xt561ZrOpg8GOjAYoMIOiMYTA7a6hl0pSokW2utVBBwwdzgMMeQyx9AYTEblM/AyLbL6Lmre3b3mQrodgwowQCBg9AZk9oezup1IXJpYoc7l3VsQeo57h5c/SHAtEzptq1Wopsq9ixGYXLuHLce+DOQeoO7xl3UanWadS7vprVHUtv05+Zy4JkTqY5XpNsd+PIGuOk05VdJcNinYqKLQ7bcj3CTzPiQJb7KcNOn0ldbnL433MBjdbYxstbHq7MfnMfSdsrL7aqF05ra4WMjOdyEU7dzLjBI9tOZA6zptNp2Xm9hY/AAfID+8RP0i8TE8rUIQkqCEIQIyY0mRX6gIpY9B/vlOb4n2qYDaleCeQYnOPXAgWeL8bYsaaT099/I+S+swV0OH3HmT1z1lnQpgSe1fEQJaFwIt2owJCLfOJVpmvOF5Ln2m8PgPMwJOCaLvbO/f3UP2fq3ifgPOdFmQ1IEUKowAMARd0Ch2n1Zr0lrA4Owgf4vZ/rPPeE8M6MORGMYnU9s+MVilqM5dtvIcwPazzMztAuKxAujiLKPaxy8ZqcG0hdhc4wB/DB6k/iPp5Sjwbh/envH90H2B4MR4mdIGgSXVK6lXAZTyIPMTzHtd2BajN2mBavqydWQenmJ6aGj5jyY4vGm50vV5Omv3Ul4AtkeDOt+kzs+NPt1dVZ7skjUFckIeW1yoHunmCfA4nBHjNSjO8H0XmT+U5l8FqzqIe76P1bDmx7tOi6zjNmk1NOpobbYoYZ8GXIyrDxGf2nufYvtpVxKnchC2r/FrzzUnxHmp8DPmziGuNr7ungB5D4/1ljgnHLdJct9D7XXp+E+jDxE6mGk1xxEvEeo5aZs9r08Pq8RZzHYjtzVxKrKkLcgHfVZ5rnxHiVJBwfT0nTCXc87M5XXa5H4pWlzitNNV3le/CJbdeSgKFveKVqw5dO+9Z0Gv16UIbLW2oPeY9AOuSfCUNN2i0mo9hb6WJ+4xUMfXY2D4+UgmJZXaCz6remtqwVb2LwOYYdVbl84nDtBZr3+s6oEVA/Y1eH/U3nNbVdldLapBqUA8zsJT/wDPKOHB7K/4OqcY6LaqWoMDp0Vv+6U7eWz+bVNRHPjf7KXBU77XajUf8ukLpdPyGMr7d7AjqNxRPjUZ0oEyeAcPXS0V6YWB2UEux2hrHZtzuQPEsST8ZriXawhCEkEIQgY/GFJr5eBB+U5fidR6zrtQ0o0Kp6wOY0lrswULjPIFvZHSa9fDHPvWAfAZP6y9xXQBxy6+nh8Jmq1tXv8AtDz6MP8AWBeq4Yg97LH+b/TpLwblgcv2mbTq88wZZFkCyWjS8i3yN7IHIPwr7RxZzYsTk+IJP9pr18OJTA8BJuIgNg/eHQ/0lvhlwdQT84DNFqlRFRvZwMc+hx4gy+luZDqKBYceEr2aFqvaT5jwP+kDUV5IGmfpdRuGRLitAlYAjB5g8iDggj4GeZ9tfogS3N+g9h+ZankEb1Q/dPx5T0kNHb5O0xOnypqtI9TFLFZGHJlYYYHyIMhn0j2s7F0cRTFg2WAexaoG8eh8x6GeF9qOx1/D323KSpzssUE1sB69AfQyYlO9qHCeN26SwX6d9tic1PUHHVWHip8RPqnheu7+mu4DHeIr48ty5xPlvs/2Yu1lm2tHFeRvsxyVTnO0nqfhnwn0v2atU0Kqe6nsp5hQMAEeYx+krIqdsn71atCp9rV2bWxjIprw1zY8sbVz4GxZHwwIzNodWi2FB9kXAbfWenUdR0MffTamvbVPSbK1oWrTd3tLpucvcWDEH2iKun4Jk9sOLV/Z6hC9V1TYAsR6yVPUe0AD+cpbjllxRFp7J+f7LnGtDpdLju+9rsP8OvTu6k+XsZ24+IlLTpqzqdNpr72YWC221CBuWpAAA1qbfaLugHLBCtNbsxwX/wA1cQ91mDnqFHkI7s4O/wBVqtZnKlxp6PLZp2YWMPjazj/4xEbnmS81p7a8/v8A6b2l0i1jCKFHoP385YiCLLsAhCEAhCEDH1AmRdeUb0P6TcsSUdRpQRgiBPw7UBxzlu/Tgic5XRZS2a/aHkevyMvHizkY7ts+uMQMu1dlxQePPEv1yGrREsbH94/pLi1wGyN5MVjSkDPvQmZ4d6WLDmp6j+om6a5C+nzAXh/EA3MGar6lSJhDh+Dkcj6SYaUtyZjjy6QG6Fsu+Om448vWaqGQUUBRgCTgQH5hmNhAdui4BGCAR5HmPyjQI4CA4VDGABjywMflK/EdUujqs1WwHaubMHB2rzz5E5Mu1iY3aT7a7TaEZxY5uu/9rTlWwT/NYaxg9RukaWiftNpu1Ld2r2aO9VKht1e25eYycd2S3L1USxT2r0lh2G5EY/ct+yY+m2wAmUeHXfU9U2lY/ZW5fTk9FOfaT9o/j/G13/VqqlvtPgwDIvq2ekr3QyfhtNvb/K7quE6UA2FUrz1dD3R9PaQiP4L3ddaU6dG7tBtQkNjA/mbm3xnI1dllq1mloX+IWfU6jYMUqlYChAgOAXssXn4itp6EFkwpaKx4OEWIIssoIQhAIQhAossieuWSIxlgVGpje6lorGFYFfZE2SfbEKwICsaVk+2IVgQbImyTlYmyBAK48JJNkXbCTQI4COCxQsBoEMSQLFCwGBY5VjgseBCCosyX4Vemrs1dRrs7yuusJYWTYtZc4Rhn3i+Ty+6JPx/jI0dBuK723IlaA4L2WOERQfDLMBmRHtC9X/iNHqEAIG6pfrCknrgU5YAeZUQMztaLragfqtgsrYMjVlbFz4gbfa8PwiT9lH01K+1cvfvzsNnsPnyAfB8ZraTtTpbDtXUV7vws2yz/ACtg/pNC3TpYMMqsP5gCP1Er2xvbL+W3Z2fDB7Ljv9Rqtd1DuNPR5d1piylh/wBVjWcx1CrOmxItLplrUJWoVV5KqjAA9BJpZiEIQgEIQgEIQgVmlU2mW7RylTZATvDDdF2xdsJNi4jwsULAjKxu2TFYmIEW2G2SYhiBHti7Y/bF2wI9sRhJtsYywI4ojtsXbATMdWecNsci84HO8Q/4rilGnHNNJWdTeOf8SwmvTjyPIXNj0BnVgTkuGabVaO3UWvp/rBvvNhel03hAAtSbLCPdUeB5kk+OJop2z065782abHX6zVZSnrix1CEeoOIGvquH12jFtaOP5lB/ecjp+HIvGEp0maqtPp2s1SIzLWzXOFoUp7vSuw+BnXU8SqdO8S1GTGdysGXGM5yD0nN/R3WbabeIOPa1tptXPhSPYoX/AOsA/F2hDrliwhAIQhAIQhAIQhAiIjSsIQGlREKxIQExAiEISSBhCAkIQgLCEICiOxCEAxDEIQHBRF2whAeIOuQQRn49IQgYvFOymlsVi1CZYEMVyjEY6EoQZq6Cha60RBhVRQoHQALgCEIQswhCAQhCAQhCAQhCB//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91667"/>
            <a:ext cx="5249083" cy="17897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11560" y="4056683"/>
            <a:ext cx="7848872" cy="17281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Включение фрагмента книги в Электронные курсы на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Moodle</a:t>
            </a:r>
            <a:endParaRPr lang="ru-RU" sz="28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Получаем код вставки в режиме чтения книги в «Университетской библиотеке онлайн»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Включаем его в свой курс</a:t>
            </a:r>
          </a:p>
          <a:p>
            <a:endParaRPr kumimoji="0" lang="ru-RU" sz="2400" dirty="0">
              <a:latin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User\Desktop\лого_400х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1661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48016" y="282365"/>
            <a:ext cx="633670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Пример вставки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en-US" altLang="ru-RU" sz="3600" b="1" dirty="0">
                <a:solidFill>
                  <a:schemeClr val="accent5">
                    <a:lumMod val="75000"/>
                  </a:schemeClr>
                </a:solidFill>
              </a:rPr>
              <a:t>Moodle</a:t>
            </a:r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95288" y="1628775"/>
            <a:ext cx="7921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/>
          </a:p>
        </p:txBody>
      </p:sp>
      <p:sp>
        <p:nvSpPr>
          <p:cNvPr id="37892" name="AutoShape 4" descr="Z"/>
          <p:cNvSpPr>
            <a:spLocks noChangeAspect="1" noChangeArrowheads="1"/>
          </p:cNvSpPr>
          <p:nvPr/>
        </p:nvSpPr>
        <p:spPr bwMode="auto">
          <a:xfrm>
            <a:off x="3143250" y="2266950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AutoShape 5" descr="data:image/jpeg;base64,/9j/4AAQSkZJRgABAQAAAQABAAD/2wCEAAkGBhQQEBUQEBIVFBQUFBcWEBYVFxUVEhUWFBAWFBUVFRUXHCYeGRojGRQUHy8gIycpLCwsFR4xNTAqNSYrLCkBCQoKDgwOGQ8PGCwlHyUpLCkvLCkpKSkpKSwpLCwpLCktLCwsKSwsKSksLCwpLC4pKSkuLCosLCwpLCkpLCwsLP/AABEIAMMA8AMBIgACEQEDEQH/xAAcAAABBQEBAQAAAAAAAAAAAAAAAQIDBAUGBwj/xABCEAACAgECAwUECAQEBAcBAAABAgADEQQSBSExBhNBUWEiMnGBBxQjQlKRobEzYsHhgpLR8CRDcqI0RGNzg5OyFv/EABoBAQACAwEAAAAAAAAAAAAAAAABAgMEBQb/xAApEQEAAgIBAwQBAwUAAAAAAAAAAQIDESEEEjEFIkFREyNhcTKhsdHh/9oADAMBAAIRAxEAPwD3GESLAIQhAIQiQAmZ2u4ytZ2KN7/hHQfE+Eg45xQrimv32HM/gXz+JkfCeGADJ/38YDl1F788qvoBn9TJBZcv3g3xGP1E1FrAilBApafiYJ2uNh8PFT8DL0qarQhgeUraHUlG7p/8BP7GBqRYkWAhiwhAIQhAIQhASKYQgAhCEBIExY1hAaRG4nI28TtbVvi969OHFNbbUZO9Ay4ORzX2goORzUibO3WVjO7T3DyIeg9PxDeP0kbWmJhqwE5i/txsDBtM5KlQxrZHqDOwVV38jnJHLbmdDp0sPOwqP5VBx/mPX8hJidk1mPK5CEIVEISO24KMsQAOpJAH5mBJGs2OZ8JHp9Utgyjqw8SpBH6RuvBNTgdSjY/ymByvDre+sa0/eYkfDPIflOo0h5TiuA6sbF+E6rSaqBqRYxHzHwEmZxanlkdRzHxHMTTmfxO3CmBc0129FbzAP5iSypwtfsUz+EH8+ctwCEIQCEIQCEIQCEIQCEIQEkGtsYVsa13OFJRem5sHAz8ZMZznaLtC+nvqpQVnvQxY2b8IqkLlioOMsyj84TETM8K2gqqr0S6XUK6kp9szIwDWOdzvuUbc7yTnMzeGaq7W/wDCG0BKzi11Yb7Bn2QPiAZ0ycS1Cj7TSFunOm1H+eHCHH5yrrOMaM8tSmzngd/Syg8uiswwfkTK2jcsuPJ2xMa/4h1eiU6rS6OpMV1htTbjGMVkJSCP5nYtn/0p1AEwOC9yWN2kqyLAqtbn2WWsttAJOSAWbkOXtTfUyYYp3vk6EIGShW4hrFpqe6w4VFLMfRRkz5h7ZduL+K2l7WK05+ypz7CjwLD7zdMk9PDzn0N2+4a+p4bqaaubvSwUeZx0nywOfofEeIPiD6iTCYaXZrtBdw+4X6Vth+8PuOPwuPEfqPCe8dmPpY02swtgNDke1uIKZ8cN4fOfPGAB6+Mn4c5FigeLASLcRtnw0i94r9vaLrPq17VZBTO6og5DI3NSD+nym5oOK+s8g1fGW07LX1r5lB+Dn7QX0PXHn8Z0HDe0GcEHIla27o3COowTgyTS3w9e0vEc+M0E1gnm+g48PObVXHBjrLMLrrNYJjam032CpfH3vRfEzHt4yz8qxuP6D4mdVwbhYqTOcu2C7efkB6CENBVwMCOiCLAIQhAIQhAIQzCAQhCAQhCAh6TlODivV3aq9yGFjfV61J5iuksGO09C1hs+IVTN3ifGa9OF70kbjhcKzEnlyAUHJ5/pKA1uh1LYL0O45ENtFmfUNhoTG45ZFXH7NHv0jqbLFIGn/nU+7uPpF4hpW02ms1moPfajG2hDgILbCEqrUHlkuyjJmyezFO4WoXRwMIyuTtB8AGyP0ker4UWsqa7U5rqcWBWVFLMFKrucEAgE5xt6gSkR9s9ssTHtj+V/gfCxpdPVQpz3aBSfFiB7TH1JyZfiI2RkR0u1xCEICMJ5f9Kn0d131nWadNtyn7UKOTqerFR94HnmeoGMIhMeXyHbo2VtpU59Bn8vObfBeEFD3jjBHujy9TJu0XHlXW6gadVagWnuSMjlyz8t26Y2r409gxyUenU/OYMsZL+34dvpMnSdP+rbc2+ILxnWiy3K+6owv9TGcP4kaWzjcv3lzjPwPgZTMl0eksucV01tY56KgLNy6nA6D1Mz0r2RpzOozTnyTe3y9R4Z2fN1aXUXZRwCNy8x6HB6/wCk6Lh3ZnH8V2f0HIf6zA7LV6rhtCprKXWsknJwdpZieoJE7WrWqVDKQQehHjKxaJnSuTDakRb4lJTWqstaAAE+Hp5zquG2bql+GD8uU47QajdcT5Dl8z/adLwa7G9D57l+BlmBrQiRYBCEIBCEIBiEIQCEIkBYQiGByvF9N9d1ooyQmmq7xyMj7a32aTnzVVsOP5hJ+HaxL1enWIhsp5WbwCCPBxnwIlivgtlVltlFw+2s7yxbUDjOxUAVlKkABR1z4zF472evvuWxq1xjbb3Tnc658mUfuesrO45hmx9tvbeeEVWhXUuRoVOnrU+1cjOgOOoRAQp+fKaXYvTd5UdS7G3vLGNDvhm7oHahBx0YLu/xRvF9Yw0rabT0W12WAVVfZlkTvDsNjFcjCgluZHSdHodItVa1IMKihV+CjA/aTEfat774jwnURYQksYhCEAiRYkDxr6UPouwx1uj5bye9pA6see5CPgcieQshHIjB8QRjHyn1b2hYCtSxx9ouPny/aee/SJ9Hi3odRQoW1QSwA5Pjz9fWTEpiXgF7ncc8sftj+0+lPoZ7HDRaBbnX7fUAPYSPaC49hPgAc/EmeT9g+wx12s/4isrRUwNgYfxD1C/Dzn0vUwwAOg6QSr8R0y2VlGAIIwQfIzxu29tFqLKMkoGPI+WMg/kZ7Y/TnPFu3DA66zb4YB+IE0+pntiLR5d/0OkZr2w35rMNng+uz7WevWdVpuIAbX/D1+Hj+k8o0Wuao5HTxE09f2lYV7aj7bcvgMZJ/eWw54vx8sPqXpWTpJ7o5q9tDRROE7BalbqQVZhaowwJPUeYM7XS27lDEYyOfx8f2my4qeESEBYQhAIQhAIQiQAzle2dzsadPQzC6ws5CuUPc1ANYcjzJrX/ABTqpylGrCa/UX6nfWAqU6cspKbFHeO4YDludwpBP/KkTG0xOp2l4bp7LaxbptZYM/duVLQp8QRhWz/iicQ45qNIB3q0XZPLu3eqw/8ATUwfJ/xCZmu4p9V1Bs0hW1NQPdRgwFg5Z5dM5mpw3hQ06PrNW2+0KXdj7qALkhc9JTczw2LYq1jvnx8JOFcct1dliKncCkqr78O5LIHwMHap2kZzn3hN6msqMEk+pmN2O0jLpFst/i3s19ueoa47wvwVSqj0UTdAl4a8zvwIsISUCEIQCITAyhxzUd3Q7DrjA+LHEDl+J6r61qOZ+yTO3yODzb5y5o+OIwavdkp09R4flMtKwgXly6H5jlEt0YY5XkR0/vAscHoFZZuhYk8vWbqX+RmNpqi3UYMtW/ZqWY4AECPj/HmorOwbnIOxc82OPKeO/XGdmZzlmOXJ65PWXe3dOp1Fi6qstsq/hhM70Pi+PHOBK3DOIV8R9lytWrHunpVf8fwtNfPi74dn0nra9Lfcx5KDF+MhZWrYpYpVh1B6yVTOTMTjl7+l8fU01PMS6DhXF1qQvuKWdARyB9TPQuznafvKwLFwBy3Lz/zD+s8dYZBB6TsfoXufvdVp7DuWvYUJ8nLDH/b+s6XT5+/iXivWPSo6b9XH/T/h6wjZGR0jpnVt3Vnd/db3fQ+XzmgJuPOFiwhAIQhAIkWITAye0PHBo6TeyFwCBgFQcscDG4gdSB85D/8A0wUZt0+orB8dneLjzLVFsD4yrxcDVa6rS8jXQh1GpHmzZr06keIP2rfFFicI1f1W9tHa3s43aZj+HxU/CVmdMlad0TrynGs0GpbG6hnznB2paD8DhgZHxbg2nZDTZdYEfk9feFu8UnJUq2SQQMcvCVNZqjxBzTQid2vJ7nQP8kB/eN7IcFrr1eoakEVUrXp6859p1BstfnyIG9F5fhYRE78JtTtj3Tz9Or09+4clIHqMfpJ40COlmIQhCAkI3MN0BxmN2osxRjzYD+s1S05rtfqQe6qBBO4sw8gFwM/nAp6esMu09COcrrpLlbAXcPBsgS1pRyl5WgVEFqjJ2j8zMzWV26ljVUQz7SQCdqjA8/DymhxXXbF5df1mtwHhfcVkt/Efm/p5L8oHDcMYqSlilXXkynkR/vzmR2q+jZdRm7SYrt6snRHPXKn7jZ8RPUuL8Fr1Iy3suPdce8PQ+Y9JyXBONJYzVqwYqcZ6BgCRlfQ4gcFwjiv1pvqPEgatSo20WsMOT02WeHhyPRvlzZruHWaZ9lo+B8GHp/p4T0jj/ZbT65QNQmSPddTtsX4MP79IziHDktNdVg3Asqn8XlkHzmDLhi8Ov0HqV+ltzO4ebAzqvok16167UV2EBrq0NefHuy2QPkw/KZ3afsjZoWzzeon2XA6ejY6GYtFpVlsQ7WU5Rh1BHiJzq7w33MPXZ5p6n001xzy9s45xOuq6vvWCruGT655TdqtBAIOR4TwrjHH7dWVNuPZHh4+pm52U7cPpsV25er/uT4eYm5XqqzbTzmb0DNjw98cz8w9dzEJmLwHtXp9buFFmWT+IjArYmehKnng469Jrgzc8xt561ZrOpg8GOjAYoMIOiMYTA7a6hl0pSokW2utVBBwwdzgMMeQyx9AYTEblM/AyLbL6Lmre3b3mQrodgwowQCBg9AZk9oezup1IXJpYoc7l3VsQeo57h5c/SHAtEzptq1Wopsq9ixGYXLuHLce+DOQeoO7xl3UanWadS7vprVHUtv05+Zy4JkTqY5XpNsd+PIGuOk05VdJcNinYqKLQ7bcj3CTzPiQJb7KcNOn0ldbnL433MBjdbYxstbHq7MfnMfSdsrL7aqF05ra4WMjOdyEU7dzLjBI9tOZA6zptNp2Xm9hY/AAfID+8RP0i8TE8rUIQkqCEIQIyY0mRX6gIpY9B/vlOb4n2qYDaleCeQYnOPXAgWeL8bYsaaT099/I+S+swV0OH3HmT1z1lnQpgSe1fEQJaFwIt2owJCLfOJVpmvOF5Ln2m8PgPMwJOCaLvbO/f3UP2fq3ifgPOdFmQ1IEUKowAMARd0Ch2n1Zr0lrA4Owgf4vZ/rPPeE8M6MORGMYnU9s+MVilqM5dtvIcwPazzMztAuKxAujiLKPaxy8ZqcG0hdhc4wB/DB6k/iPp5Sjwbh/envH90H2B4MR4mdIGgSXVK6lXAZTyIPMTzHtd2BajN2mBavqydWQenmJ6aGj5jyY4vGm50vV5Omv3Ul4AtkeDOt+kzs+NPt1dVZ7skjUFckIeW1yoHunmCfA4nBHjNSjO8H0XmT+U5l8FqzqIe76P1bDmx7tOi6zjNmk1NOpobbYoYZ8GXIyrDxGf2nufYvtpVxKnchC2r/FrzzUnxHmp8DPmziGuNr7ungB5D4/1ljgnHLdJct9D7XXp+E+jDxE6mGk1xxEvEeo5aZs9r08Pq8RZzHYjtzVxKrKkLcgHfVZ5rnxHiVJBwfT0nTCXc87M5XXa5H4pWlzitNNV3le/CJbdeSgKFveKVqw5dO+9Z0Gv16UIbLW2oPeY9AOuSfCUNN2i0mo9hb6WJ+4xUMfXY2D4+UgmJZXaCz6remtqwVb2LwOYYdVbl84nDtBZr3+s6oEVA/Y1eH/U3nNbVdldLapBqUA8zsJT/wDPKOHB7K/4OqcY6LaqWoMDp0Vv+6U7eWz+bVNRHPjf7KXBU77XajUf8ukLpdPyGMr7d7AjqNxRPjUZ0oEyeAcPXS0V6YWB2UEux2hrHZtzuQPEsST8ZriXawhCEkEIQgY/GFJr5eBB+U5fidR6zrtQ0o0Kp6wOY0lrswULjPIFvZHSa9fDHPvWAfAZP6y9xXQBxy6+nh8Jmq1tXv8AtDz6MP8AWBeq4Yg97LH+b/TpLwblgcv2mbTq88wZZFkCyWjS8i3yN7IHIPwr7RxZzYsTk+IJP9pr18OJTA8BJuIgNg/eHQ/0lvhlwdQT84DNFqlRFRvZwMc+hx4gy+luZDqKBYceEr2aFqvaT5jwP+kDUV5IGmfpdRuGRLitAlYAjB5g8iDggj4GeZ9tfogS3N+g9h+ZankEb1Q/dPx5T0kNHb5O0xOnypqtI9TFLFZGHJlYYYHyIMhn0j2s7F0cRTFg2WAexaoG8eh8x6GeF9qOx1/D323KSpzssUE1sB69AfQyYlO9qHCeN26SwX6d9tic1PUHHVWHip8RPqnheu7+mu4DHeIr48ty5xPlvs/2Yu1lm2tHFeRvsxyVTnO0nqfhnwn0v2atU0Kqe6nsp5hQMAEeYx+krIqdsn71atCp9rV2bWxjIprw1zY8sbVz4GxZHwwIzNodWi2FB9kXAbfWenUdR0MffTamvbVPSbK1oWrTd3tLpucvcWDEH2iKun4Jk9sOLV/Z6hC9V1TYAsR6yVPUe0AD+cpbjllxRFp7J+f7LnGtDpdLju+9rsP8OvTu6k+XsZ24+IlLTpqzqdNpr72YWC221CBuWpAAA1qbfaLugHLBCtNbsxwX/wA1cQ91mDnqFHkI7s4O/wBVqtZnKlxp6PLZp2YWMPjazj/4xEbnmS81p7a8/v8A6b2l0i1jCKFHoP385YiCLLsAhCEAhCEDH1AmRdeUb0P6TcsSUdRpQRgiBPw7UBxzlu/Tgic5XRZS2a/aHkevyMvHizkY7ts+uMQMu1dlxQePPEv1yGrREsbH94/pLi1wGyN5MVjSkDPvQmZ4d6WLDmp6j+om6a5C+nzAXh/EA3MGar6lSJhDh+Dkcj6SYaUtyZjjy6QG6Fsu+Om448vWaqGQUUBRgCTgQH5hmNhAdui4BGCAR5HmPyjQI4CA4VDGABjywMflK/EdUujqs1WwHaubMHB2rzz5E5Mu1iY3aT7a7TaEZxY5uu/9rTlWwT/NYaxg9RukaWiftNpu1Ld2r2aO9VKht1e25eYycd2S3L1USxT2r0lh2G5EY/ct+yY+m2wAmUeHXfU9U2lY/ZW5fTk9FOfaT9o/j/G13/VqqlvtPgwDIvq2ekr3QyfhtNvb/K7quE6UA2FUrz1dD3R9PaQiP4L3ddaU6dG7tBtQkNjA/mbm3xnI1dllq1mloX+IWfU6jYMUqlYChAgOAXssXn4itp6EFkwpaKx4OEWIIssoIQhAIQhAossieuWSIxlgVGpje6lorGFYFfZE2SfbEKwICsaVk+2IVgQbImyTlYmyBAK48JJNkXbCTQI4COCxQsBoEMSQLFCwGBY5VjgseBCCosyX4Vemrs1dRrs7yuusJYWTYtZc4Rhn3i+Ty+6JPx/jI0dBuK723IlaA4L2WOERQfDLMBmRHtC9X/iNHqEAIG6pfrCknrgU5YAeZUQMztaLragfqtgsrYMjVlbFz4gbfa8PwiT9lH01K+1cvfvzsNnsPnyAfB8ZraTtTpbDtXUV7vws2yz/ACtg/pNC3TpYMMqsP5gCP1Er2xvbL+W3Z2fDB7Ljv9Rqtd1DuNPR5d1piylh/wBVjWcx1CrOmxItLplrUJWoVV5KqjAA9BJpZiEIQgEIQgEIQgVmlU2mW7RylTZATvDDdF2xdsJNi4jwsULAjKxu2TFYmIEW2G2SYhiBHti7Y/bF2wI9sRhJtsYywI4ojtsXbATMdWecNsci84HO8Q/4rilGnHNNJWdTeOf8SwmvTjyPIXNj0BnVgTkuGabVaO3UWvp/rBvvNhel03hAAtSbLCPdUeB5kk+OJop2z065782abHX6zVZSnrix1CEeoOIGvquH12jFtaOP5lB/ecjp+HIvGEp0maqtPp2s1SIzLWzXOFoUp7vSuw+BnXU8SqdO8S1GTGdysGXGM5yD0nN/R3WbabeIOPa1tptXPhSPYoX/AOsA/F2hDrliwhAIQhAIQhAIQhAiIjSsIQGlREKxIQExAiEISSBhCAkIQgLCEICiOxCEAxDEIQHBRF2whAeIOuQQRn49IQgYvFOymlsVi1CZYEMVyjEY6EoQZq6Cha60RBhVRQoHQALgCEIQswhCAQhCAQhCAQhCB//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Font typeface="Wingdings" panose="05000000000000000000" pitchFamily="2" charset="2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16" y="1340768"/>
            <a:ext cx="5891212" cy="473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95442"/>
            <a:ext cx="6635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Коллекция обучающего видео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11582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sz="5500" dirty="0" smtClean="0">
              <a:hlinkClick r:id="rId2"/>
            </a:endParaRPr>
          </a:p>
          <a:p>
            <a:endParaRPr lang="ru-RU" sz="5500" dirty="0">
              <a:hlinkClick r:id="rId2"/>
            </a:endParaRPr>
          </a:p>
          <a:p>
            <a:endParaRPr lang="ru-RU" sz="5500" dirty="0" smtClean="0">
              <a:hlinkClick r:id="rId2"/>
            </a:endParaRPr>
          </a:p>
          <a:p>
            <a:endParaRPr lang="ru-RU" sz="5500" dirty="0">
              <a:hlinkClick r:id="rId2"/>
            </a:endParaRPr>
          </a:p>
          <a:p>
            <a:pPr marL="0" indent="0">
              <a:buNone/>
            </a:pPr>
            <a:r>
              <a:rPr lang="en-US" sz="7200" dirty="0" smtClean="0">
                <a:hlinkClick r:id="rId2"/>
              </a:rPr>
              <a:t>http://lms.biblioclub.ru/course/view.php?id=396</a:t>
            </a:r>
            <a:endParaRPr lang="ru-RU" sz="7200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E:\виде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30" y="1465051"/>
            <a:ext cx="5714740" cy="39059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272" y="308216"/>
            <a:ext cx="6491064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Курсы для разработчиков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28074"/>
            <a:ext cx="632239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Бесплатный курс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«Методы и технологии сотрудничества и взаимодействия в онлайн-обучении»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http://lms.biblioclub.ru/course/view.php?id=317</a:t>
            </a:r>
            <a:endParaRPr lang="en-U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Курс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ПК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«Реализация образовательных программ с применением электронного обучения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примере LMS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Moodle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v.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2.8.1)»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hlinkClick r:id="rId3"/>
              </a:rPr>
              <a:t>http://lms.biblioclub.ru/course/view.php?id=481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ru-RU" altLang="ru-RU" sz="2000" dirty="0"/>
          </a:p>
          <a:p>
            <a:pPr marL="0" lvl="0" indent="0">
              <a:buNone/>
            </a:pP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</a:rPr>
              <a:t>И МНОГО ДРУГИХ КУРСОВ!</a:t>
            </a:r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accent5">
                    <a:lumMod val="75000"/>
                  </a:schemeClr>
                </a:solidFill>
              </a:rPr>
              <a:t>А также много иных учебных программ в Канале 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YOUTUVE</a:t>
            </a:r>
            <a:r>
              <a:rPr lang="ru-RU" sz="2100" dirty="0">
                <a:solidFill>
                  <a:schemeClr val="accent5">
                    <a:lumMod val="75000"/>
                  </a:schemeClr>
                </a:solidFill>
              </a:rPr>
              <a:t> «Университетская библиотека онлайн»</a:t>
            </a:r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2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  <a:hlinkClick r:id="rId4"/>
              </a:rPr>
              <a:t>https://www.youtube.com/channel/UCnTxPyvjalu5mlGR1i3Mmqw/feed</a:t>
            </a:r>
            <a:r>
              <a:rPr lang="ru-RU" sz="2400" dirty="0">
                <a:latin typeface="Calibri" charset="0"/>
              </a:rPr>
              <a:t> </a:t>
            </a:r>
          </a:p>
          <a:p>
            <a:pPr marL="0" indent="0">
              <a:buNone/>
            </a:pPr>
            <a:endParaRPr lang="ru-RU" sz="2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</a:rPr>
              <a:t>НАШИ ЭКСПЕРТЫ: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</a:rPr>
              <a:t>КАЛЛИНИКОВ П.Ю.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</a:rPr>
              <a:t>БЕЛОНОЖКИН Ю.Н.</a:t>
            </a:r>
            <a:endParaRPr lang="ru-RU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9144000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936" y="3933056"/>
            <a:ext cx="194421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936" y="1437128"/>
            <a:ext cx="1958528" cy="1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2880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aco"/>
                <a:cs typeface="Monaco"/>
              </a:rPr>
              <a:t>Возможности повышения индексов цитирования </a:t>
            </a:r>
          </a:p>
          <a:p>
            <a:pPr algn="ctr"/>
            <a:r>
              <a:rPr lang="ru-RU" sz="4400" b="1" dirty="0" smtClean="0">
                <a:latin typeface="Monaco"/>
                <a:cs typeface="Monaco"/>
              </a:rPr>
              <a:t>в ЭБС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8478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aco"/>
                <a:cs typeface="Monaco"/>
              </a:rPr>
              <a:t>Полезные сервисы для студентов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KK\Pictures\Логотипы\Фирменн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850106"/>
          </a:xfrm>
        </p:spPr>
        <p:txBody>
          <a:bodyPr/>
          <a:lstStyle/>
          <a:p>
            <a:r>
              <a:rPr lang="ru-RU" sz="3200" b="1" dirty="0"/>
              <a:t>«Детектор плагиата» </a:t>
            </a:r>
            <a:r>
              <a:rPr lang="ru-RU" sz="3200" b="1" dirty="0"/>
              <a:t>(Интеграция ЭБС </a:t>
            </a:r>
            <a:r>
              <a:rPr lang="ru-RU" sz="3200" b="1" dirty="0"/>
              <a:t>с сервисом </a:t>
            </a:r>
            <a:r>
              <a:rPr lang="ru-RU" sz="3200" b="1" dirty="0" err="1"/>
              <a:t>Антиплагиат.ру</a:t>
            </a:r>
            <a:r>
              <a:rPr lang="ru-RU" sz="3200" b="1" dirty="0"/>
              <a:t>)</a:t>
            </a:r>
            <a:endParaRPr lang="ru-RU" sz="3200" b="1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76375" y="1600201"/>
            <a:ext cx="7210425" cy="2764904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200" dirty="0" smtClean="0">
                <a:solidFill>
                  <a:srgbClr val="3366FF"/>
                </a:solidFill>
                <a:latin typeface="Calibri" charset="0"/>
              </a:rPr>
              <a:t>Помощь преподавателю в проверке работ:</a:t>
            </a:r>
          </a:p>
          <a:p>
            <a:pPr marL="0" indent="0">
              <a:buNone/>
            </a:pPr>
            <a:r>
              <a:rPr kumimoji="0" lang="ru-RU" sz="2200" dirty="0" smtClean="0">
                <a:solidFill>
                  <a:srgbClr val="3366FF"/>
                </a:solidFill>
                <a:latin typeface="Calibri" charset="0"/>
              </a:rPr>
              <a:t>1. На основе текстовой базы ЭБС.</a:t>
            </a:r>
            <a:r>
              <a:rPr kumimoji="0" lang="ru-RU" sz="2200" dirty="0" smtClean="0">
                <a:latin typeface="Calibri" charset="0"/>
              </a:rPr>
              <a:t> Учебные работы (ВКР) могут автоматически проверяться внутри ЭБС. Результаты передаются преподавателю или на кафедру.</a:t>
            </a:r>
          </a:p>
          <a:p>
            <a:pPr marL="0" indent="0">
              <a:buNone/>
            </a:pPr>
            <a:r>
              <a:rPr kumimoji="0" lang="ru-RU" sz="2200" dirty="0" smtClean="0">
                <a:solidFill>
                  <a:srgbClr val="3366FF"/>
                </a:solidFill>
                <a:latin typeface="Calibri" charset="0"/>
              </a:rPr>
              <a:t>2. На основе имеющихся у вуза баз </a:t>
            </a:r>
            <a:r>
              <a:rPr kumimoji="0" lang="ru-RU" sz="2200" dirty="0" err="1" smtClean="0">
                <a:solidFill>
                  <a:srgbClr val="3366FF"/>
                </a:solidFill>
                <a:latin typeface="Calibri" charset="0"/>
              </a:rPr>
              <a:t>Антиплагиат.ру</a:t>
            </a:r>
            <a:r>
              <a:rPr kumimoji="0" lang="ru-RU" sz="2200" dirty="0" smtClean="0">
                <a:solidFill>
                  <a:srgbClr val="3366FF"/>
                </a:solidFill>
                <a:latin typeface="Calibri" charset="0"/>
              </a:rPr>
              <a:t>. </a:t>
            </a:r>
            <a:r>
              <a:rPr kumimoji="0" lang="ru-RU" sz="2200" dirty="0" smtClean="0">
                <a:latin typeface="Calibri" charset="0"/>
              </a:rPr>
              <a:t>При загрузке работы можно перейти в систему </a:t>
            </a:r>
            <a:r>
              <a:rPr kumimoji="0" lang="ru-RU" sz="2200" dirty="0" err="1" smtClean="0">
                <a:latin typeface="Calibri" charset="0"/>
              </a:rPr>
              <a:t>Антиплагиат.ру</a:t>
            </a:r>
            <a:r>
              <a:rPr kumimoji="0" lang="ru-RU" sz="2200" dirty="0" smtClean="0">
                <a:latin typeface="Calibri" charset="0"/>
              </a:rPr>
              <a:t> и ознакомиться с полными отчетами. </a:t>
            </a:r>
            <a:endParaRPr kumimoji="0" lang="ru-RU" sz="2200" dirty="0">
              <a:latin typeface="Calibri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68" y="4427620"/>
            <a:ext cx="7524328" cy="22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>
            <a:extLst/>
          </a:lstStyle>
          <a:p>
            <a:r>
              <a:rPr lang="ru-RU" sz="3200" b="1" dirty="0"/>
              <a:t>Конкурс на лучший студенческий диплом </a:t>
            </a:r>
            <a:r>
              <a:rPr lang="en-US" sz="3200" b="1" dirty="0"/>
              <a:t>“Be FIRST”</a:t>
            </a:r>
            <a:endParaRPr lang="ru-RU" sz="3200" b="1" dirty="0"/>
          </a:p>
        </p:txBody>
      </p:sp>
      <p:sp>
        <p:nvSpPr>
          <p:cNvPr id="6" name="Rectangle 5"/>
          <p:cNvSpPr>
            <a:spLocks noGrp="1"/>
          </p:cNvSpPr>
          <p:nvPr>
            <p:ph sz="quarter" idx="4294967295"/>
          </p:nvPr>
        </p:nvSpPr>
        <p:spPr>
          <a:xfrm>
            <a:off x="609600" y="1905002"/>
            <a:ext cx="3962400" cy="4775199"/>
          </a:xfrm>
          <a:prstGeom prst="rect">
            <a:avLst/>
          </a:prstGeom>
        </p:spPr>
        <p:txBody>
          <a:bodyPr>
            <a:normAutofit lnSpcReduction="10000"/>
          </a:bodyPr>
          <a:lstStyle>
            <a:extLst/>
          </a:lstStyle>
          <a:p>
            <a:pPr marL="0" indent="0">
              <a:buNone/>
            </a:pPr>
            <a:r>
              <a:rPr lang="ru-RU" sz="2200" b="1" dirty="0" smtClean="0"/>
              <a:t>Движение за открытую публикацию ВКР</a:t>
            </a:r>
          </a:p>
          <a:p>
            <a:pPr marL="0" indent="0">
              <a:buNone/>
            </a:pPr>
            <a:r>
              <a:rPr lang="ru-RU" sz="2200" dirty="0" smtClean="0"/>
              <a:t>2016-2017 совместно:</a:t>
            </a:r>
          </a:p>
          <a:p>
            <a:r>
              <a:rPr lang="ru-RU" sz="2200" dirty="0" smtClean="0"/>
              <a:t>ООО «</a:t>
            </a:r>
            <a:r>
              <a:rPr lang="ru-RU" sz="2200" dirty="0" err="1" smtClean="0"/>
              <a:t>Директ</a:t>
            </a:r>
            <a:r>
              <a:rPr lang="ru-RU" sz="2200" dirty="0" smtClean="0"/>
              <a:t>-Медиа» </a:t>
            </a:r>
          </a:p>
          <a:p>
            <a:r>
              <a:rPr lang="ru-RU" sz="2200" dirty="0" smtClean="0"/>
              <a:t>Журнал «Университетская книга»</a:t>
            </a:r>
          </a:p>
          <a:p>
            <a:r>
              <a:rPr lang="ru-RU" sz="2200" dirty="0" smtClean="0"/>
              <a:t>ЗАО «</a:t>
            </a:r>
            <a:r>
              <a:rPr lang="ru-RU" sz="2200" dirty="0" err="1" smtClean="0"/>
              <a:t>Антиплагиат</a:t>
            </a:r>
            <a:r>
              <a:rPr lang="ru-RU" sz="2200" dirty="0" smtClean="0"/>
              <a:t>»</a:t>
            </a:r>
          </a:p>
          <a:p>
            <a:pPr marL="0" indent="0">
              <a:buNone/>
            </a:pPr>
            <a:r>
              <a:rPr lang="ru-RU" sz="2200" dirty="0" smtClean="0"/>
              <a:t>6 гуманитарных направлений</a:t>
            </a:r>
          </a:p>
          <a:p>
            <a:pPr marL="0" indent="0">
              <a:buNone/>
            </a:pPr>
            <a:r>
              <a:rPr lang="ru-RU" sz="2200" dirty="0" smtClean="0"/>
              <a:t>Победитель Гран-При получил награду – Заграничный тур.</a:t>
            </a: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r>
              <a:rPr lang="ru-RU" sz="1800" dirty="0" smtClean="0"/>
              <a:t>Торжественная церемония вручения наград проводилась на ММКВЯ 9 сентября 2017 г.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4343401"/>
            <a:ext cx="3962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Национальный конкурс на лучший студенческий диплом</a:t>
            </a:r>
            <a:r>
              <a:rPr lang="ru-RU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приняло участие более 300 вузов;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рассмотрено 200 работ;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6 номинаций;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18 победителей.</a:t>
            </a:r>
            <a:endParaRPr lang="ru-RU" dirty="0"/>
          </a:p>
        </p:txBody>
      </p:sp>
      <p:pic>
        <p:nvPicPr>
          <p:cNvPr id="4" name="Изображение 3" descr="Befir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08200"/>
            <a:ext cx="18796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3179" y="1484784"/>
            <a:ext cx="4620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960440" cy="6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5370763"/>
            <a:ext cx="238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Т: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8 800 333 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6845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manager@directmedia.ru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35750" cy="850106"/>
          </a:xfrm>
        </p:spPr>
        <p:txBody>
          <a:bodyPr/>
          <a:lstStyle/>
          <a:p>
            <a:r>
              <a:rPr kumimoji="0" lang="ru-RU" sz="3600" b="1" dirty="0" err="1" smtClean="0"/>
              <a:t>Библиометрия</a:t>
            </a:r>
            <a:r>
              <a:rPr kumimoji="0" lang="ru-RU" sz="3600" b="1" dirty="0" smtClean="0"/>
              <a:t> и цитирование</a:t>
            </a:r>
            <a:endParaRPr kumimoji="0" lang="ru-RU" sz="3600" b="1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971600" y="4011454"/>
            <a:ext cx="7344816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kumimoji="0" lang="ru-RU" sz="2800" b="1" dirty="0" smtClean="0">
                <a:solidFill>
                  <a:schemeClr val="tx1"/>
                </a:solidFill>
                <a:latin typeface="Calibri" charset="0"/>
              </a:rPr>
              <a:t>Количественные методы оценки цитируемости – </a:t>
            </a:r>
          </a:p>
          <a:p>
            <a:pPr marL="0" indent="0" algn="ctr">
              <a:buNone/>
            </a:pPr>
            <a:r>
              <a:rPr kumimoji="0" lang="ru-RU" sz="2400" b="1" dirty="0" smtClean="0">
                <a:solidFill>
                  <a:schemeClr val="tx1"/>
                </a:solidFill>
                <a:latin typeface="Calibri" charset="0"/>
              </a:rPr>
              <a:t>единственный (но не идеальный!) способ рейтинговой оценки научной ценности труда (автора).  </a:t>
            </a:r>
            <a:endParaRPr kumimoji="0" lang="ru-RU" sz="2400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445" y="1257761"/>
            <a:ext cx="665278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0" lang="ru-RU" sz="2600" b="1" dirty="0">
                <a:solidFill>
                  <a:srgbClr val="0070C0"/>
                </a:solidFill>
              </a:rPr>
              <a:t>Цитирование</a:t>
            </a:r>
            <a:r>
              <a:rPr kumimoji="0" lang="ru-RU" sz="2600" dirty="0"/>
              <a:t> –</a:t>
            </a:r>
            <a:r>
              <a:rPr kumimoji="0" lang="ru-RU" sz="2000" dirty="0"/>
              <a:t> </a:t>
            </a:r>
            <a:endParaRPr kumimoji="0" lang="ru-RU" sz="2000" dirty="0" smtClean="0"/>
          </a:p>
          <a:p>
            <a:pPr algn="just"/>
            <a:r>
              <a:rPr kumimoji="0" lang="ru-RU" sz="2200" dirty="0" smtClean="0"/>
              <a:t>метка </a:t>
            </a:r>
            <a:r>
              <a:rPr kumimoji="0" lang="ru-RU" sz="2200" dirty="0"/>
              <a:t>качества текста, фильтр научного авторитета, </a:t>
            </a:r>
            <a:endParaRPr kumimoji="0" lang="ru-RU" sz="2200" dirty="0" smtClean="0"/>
          </a:p>
          <a:p>
            <a:pPr algn="just"/>
            <a:r>
              <a:rPr kumimoji="0" lang="ru-RU" sz="2200" dirty="0" smtClean="0"/>
              <a:t>способ </a:t>
            </a:r>
            <a:r>
              <a:rPr kumimoji="0" lang="ru-RU" sz="2200" dirty="0"/>
              <a:t>переноса (распространения) научного вклада.</a:t>
            </a:r>
          </a:p>
          <a:p>
            <a:pPr algn="just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0445" y="2528010"/>
            <a:ext cx="74424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0" lang="ru-RU" sz="2600" b="1" dirty="0">
                <a:solidFill>
                  <a:srgbClr val="0070C0"/>
                </a:solidFill>
              </a:rPr>
              <a:t>Цитата</a:t>
            </a:r>
            <a:r>
              <a:rPr kumimoji="0" lang="ru-RU" sz="2600" dirty="0"/>
              <a:t> </a:t>
            </a:r>
            <a:r>
              <a:rPr kumimoji="0" lang="ru-RU" dirty="0"/>
              <a:t>– </a:t>
            </a:r>
            <a:endParaRPr kumimoji="0" lang="ru-RU" dirty="0" smtClean="0"/>
          </a:p>
          <a:p>
            <a:pPr algn="just"/>
            <a:r>
              <a:rPr kumimoji="0" lang="ru-RU" sz="2200" dirty="0" smtClean="0"/>
              <a:t>подхватывание </a:t>
            </a:r>
            <a:r>
              <a:rPr kumimoji="0" lang="ru-RU" sz="2200" dirty="0"/>
              <a:t>и трансляция ценного научного сообщения. </a:t>
            </a:r>
            <a:endParaRPr kumimoji="0" lang="ru-RU" sz="2200" dirty="0" smtClean="0"/>
          </a:p>
          <a:p>
            <a:pPr algn="just"/>
            <a:r>
              <a:rPr kumimoji="0" lang="ru-RU" sz="2200" b="1" dirty="0" smtClean="0">
                <a:solidFill>
                  <a:srgbClr val="000000"/>
                </a:solidFill>
              </a:rPr>
              <a:t>Цитаты</a:t>
            </a:r>
            <a:r>
              <a:rPr kumimoji="0" lang="ru-RU" sz="2200" dirty="0" smtClean="0">
                <a:solidFill>
                  <a:srgbClr val="000000"/>
                </a:solidFill>
              </a:rPr>
              <a:t> </a:t>
            </a:r>
            <a:r>
              <a:rPr kumimoji="0" lang="ru-RU" sz="2200" b="1" dirty="0">
                <a:solidFill>
                  <a:srgbClr val="000000"/>
                </a:solidFill>
              </a:rPr>
              <a:t>–</a:t>
            </a:r>
            <a:r>
              <a:rPr kumimoji="0" lang="ru-RU" sz="2200" dirty="0">
                <a:solidFill>
                  <a:srgbClr val="000000"/>
                </a:solidFill>
              </a:rPr>
              <a:t> </a:t>
            </a:r>
            <a:r>
              <a:rPr kumimoji="0" lang="ru-RU" sz="2200" b="1" dirty="0">
                <a:solidFill>
                  <a:srgbClr val="000000"/>
                </a:solidFill>
              </a:rPr>
              <a:t>валюта научной коммуникации.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04" y="1236078"/>
            <a:ext cx="1718255" cy="17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«Повышение» РИНЦ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971600" y="5301208"/>
            <a:ext cx="7416105" cy="7631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kumimoji="0" lang="ru-RU" sz="1800" dirty="0" smtClean="0">
                <a:solidFill>
                  <a:schemeClr val="bg1"/>
                </a:solidFill>
                <a:latin typeface="Calibri" charset="0"/>
              </a:rPr>
              <a:t>Цифровая форма облегчает гипертекстовые возможности научных публикаций </a:t>
            </a:r>
            <a:r>
              <a:rPr kumimoji="0" lang="ru-RU" sz="1800" dirty="0" smtClean="0">
                <a:solidFill>
                  <a:schemeClr val="bg1"/>
                </a:solidFill>
                <a:latin typeface="Calibri" charset="0"/>
              </a:rPr>
              <a:t>(самый </a:t>
            </a:r>
            <a:r>
              <a:rPr kumimoji="0" lang="ru-RU" sz="1800" dirty="0" smtClean="0">
                <a:solidFill>
                  <a:schemeClr val="bg1"/>
                </a:solidFill>
                <a:latin typeface="Calibri" charset="0"/>
              </a:rPr>
              <a:t>быстрый </a:t>
            </a:r>
            <a:r>
              <a:rPr kumimoji="0" lang="ru-RU" sz="1800" dirty="0" smtClean="0">
                <a:solidFill>
                  <a:schemeClr val="bg1"/>
                </a:solidFill>
                <a:latin typeface="Calibri" charset="0"/>
              </a:rPr>
              <a:t>путь к цитированию)</a:t>
            </a:r>
            <a:endParaRPr kumimoji="0" lang="ru-RU" sz="18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154" y="1268557"/>
            <a:ext cx="675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b="1" dirty="0" smtClean="0">
                <a:solidFill>
                  <a:srgbClr val="0070C0"/>
                </a:solidFill>
              </a:rPr>
              <a:t>РИНЦ</a:t>
            </a:r>
            <a:r>
              <a:rPr kumimoji="0" lang="ru-RU" dirty="0" smtClean="0"/>
              <a:t> </a:t>
            </a:r>
            <a:r>
              <a:rPr kumimoji="0" lang="ru-RU" dirty="0"/>
              <a:t>отражает ссылочную массу публикационного пространства. </a:t>
            </a:r>
            <a:endParaRPr kumimoji="0" lang="ru-RU" dirty="0" smtClean="0"/>
          </a:p>
          <a:p>
            <a:pPr algn="ctr"/>
            <a:r>
              <a:rPr kumimoji="0" lang="ru-RU" dirty="0" smtClean="0"/>
              <a:t>На </a:t>
            </a:r>
            <a:r>
              <a:rPr kumimoji="0" lang="ru-RU" dirty="0"/>
              <a:t>сегодня он показывает не более 50% реальных цитирований.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061" y="1914888"/>
            <a:ext cx="6121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b="1" dirty="0">
                <a:solidFill>
                  <a:srgbClr val="0070C0"/>
                </a:solidFill>
              </a:rPr>
              <a:t>Самый простой путь «повышения» РИНЦ </a:t>
            </a:r>
            <a:r>
              <a:rPr kumimoji="0" lang="ru-RU" dirty="0"/>
              <a:t>– </a:t>
            </a:r>
            <a:endParaRPr kumimoji="0" lang="ru-RU" dirty="0" smtClean="0"/>
          </a:p>
          <a:p>
            <a:pPr algn="ctr"/>
            <a:r>
              <a:rPr kumimoji="0" lang="ru-RU" dirty="0" smtClean="0"/>
              <a:t>точечное </a:t>
            </a:r>
            <a:r>
              <a:rPr kumimoji="0" lang="ru-RU" dirty="0"/>
              <a:t>введение старых публикаций в базу </a:t>
            </a:r>
            <a:r>
              <a:rPr kumimoji="0" lang="en-US" dirty="0"/>
              <a:t>Science Index</a:t>
            </a:r>
            <a:r>
              <a:rPr kumimoji="0" lang="ru-RU" dirty="0"/>
              <a:t>. </a:t>
            </a:r>
            <a:endParaRPr kumimoji="0" lang="ru-RU" dirty="0" smtClean="0"/>
          </a:p>
          <a:p>
            <a:pPr algn="ctr"/>
            <a:r>
              <a:rPr kumimoji="0" lang="ru-RU" dirty="0" smtClean="0"/>
              <a:t>РИНЦ </a:t>
            </a:r>
            <a:r>
              <a:rPr kumimoji="0" lang="ru-RU" dirty="0"/>
              <a:t>не повышается, он становится более объективным</a:t>
            </a:r>
            <a:r>
              <a:rPr kumimoji="0" lang="ru-RU" dirty="0" smtClean="0"/>
              <a:t>.</a:t>
            </a:r>
            <a:endParaRPr kumimoji="0"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0308" y="2924944"/>
            <a:ext cx="417941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0" lang="ru-RU" b="1" dirty="0"/>
              <a:t>Повышать РИНЦ – </a:t>
            </a:r>
            <a:endParaRPr kumimoji="0" lang="ru-RU" b="1" dirty="0" smtClean="0"/>
          </a:p>
          <a:p>
            <a:pPr algn="ctr"/>
            <a:r>
              <a:rPr kumimoji="0" lang="ru-RU" dirty="0" smtClean="0"/>
              <a:t>это </a:t>
            </a:r>
            <a:r>
              <a:rPr kumimoji="0" lang="ru-RU" dirty="0"/>
              <a:t>значит развивать научный процесс, </a:t>
            </a:r>
            <a:endParaRPr kumimoji="0" lang="ru-RU" dirty="0" smtClean="0"/>
          </a:p>
          <a:p>
            <a:pPr algn="ctr"/>
            <a:r>
              <a:rPr kumimoji="0" lang="ru-RU" dirty="0" smtClean="0"/>
              <a:t>Делать так, чтобы Вас цитировали:</a:t>
            </a:r>
            <a:endParaRPr kumimoji="0"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3904" y="4093392"/>
            <a:ext cx="397608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sz="1400" dirty="0"/>
              <a:t>Базовый путь – публикации в научной периодике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46644" y="4060758"/>
            <a:ext cx="2707729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0" lang="ru-RU" sz="1400" dirty="0"/>
              <a:t>Публикации в книжном формате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604142"/>
            <a:ext cx="4343176" cy="52322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0" lang="ru-RU" sz="1400" dirty="0"/>
              <a:t>ЭБС – отражает цифровой сегмент книжного формата </a:t>
            </a:r>
            <a:endParaRPr kumimoji="0" lang="ru-RU" sz="1400" dirty="0" smtClean="0"/>
          </a:p>
          <a:p>
            <a:pPr algn="ctr"/>
            <a:r>
              <a:rPr kumimoji="0" lang="ru-RU" sz="1400" dirty="0" smtClean="0"/>
              <a:t>(</a:t>
            </a:r>
            <a:r>
              <a:rPr kumimoji="0" lang="ru-RU" sz="1400" dirty="0"/>
              <a:t>30-40% научных публикаций</a:t>
            </a:r>
            <a:r>
              <a:rPr kumimoji="0" lang="ru-RU" sz="1400" dirty="0" smtClean="0"/>
              <a:t>)</a:t>
            </a:r>
            <a:endParaRPr kumimoji="0"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088" y="3863869"/>
            <a:ext cx="0" cy="743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69721" y="3848274"/>
            <a:ext cx="0" cy="2124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08463" y="3863869"/>
            <a:ext cx="0" cy="2124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95992"/>
              </p:ext>
            </p:extLst>
          </p:nvPr>
        </p:nvGraphicFramePr>
        <p:xfrm>
          <a:off x="4139952" y="1556792"/>
          <a:ext cx="4464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35750" cy="850106"/>
          </a:xfrm>
        </p:spPr>
        <p:txBody>
          <a:bodyPr/>
          <a:lstStyle/>
          <a:p>
            <a:r>
              <a:rPr kumimoji="0" lang="ru-RU" sz="3600" b="1" dirty="0" smtClean="0">
                <a:latin typeface="Calibri" charset="0"/>
              </a:rPr>
              <a:t>Вот что дает ЭБС: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26778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000" dirty="0"/>
              <a:t>Чтобы воздействовать на РИНЦ, недостаточно просто интегрировать свои </a:t>
            </a:r>
            <a:endParaRPr kumimoji="0" lang="ru-RU" sz="2000" dirty="0" smtClean="0"/>
          </a:p>
          <a:p>
            <a:pPr algn="ctr"/>
            <a:r>
              <a:rPr kumimoji="0" lang="ru-RU" sz="2000" dirty="0" smtClean="0"/>
              <a:t>публикации </a:t>
            </a:r>
            <a:r>
              <a:rPr kumimoji="0" lang="ru-RU" sz="2000" dirty="0"/>
              <a:t>в РИНЦ (публикация в РИНЦ не повышает РИНЦ!), </a:t>
            </a:r>
            <a:endParaRPr kumimoji="0" lang="ru-RU" sz="2000" dirty="0" smtClean="0"/>
          </a:p>
          <a:p>
            <a:pPr algn="ctr"/>
            <a:r>
              <a:rPr kumimoji="0" lang="ru-RU" sz="2000" dirty="0" smtClean="0"/>
              <a:t>необходимо </a:t>
            </a:r>
            <a:r>
              <a:rPr kumimoji="0" lang="ru-RU" sz="2000" dirty="0"/>
              <a:t>создать цикл </a:t>
            </a:r>
            <a:r>
              <a:rPr kumimoji="0" lang="ru-RU" sz="2000" b="1" dirty="0">
                <a:solidFill>
                  <a:srgbClr val="0070C0"/>
                </a:solidFill>
              </a:rPr>
              <a:t>публикация-чтение-публикация</a:t>
            </a:r>
            <a:r>
              <a:rPr kumimoji="0" lang="ru-RU" sz="2000" dirty="0"/>
              <a:t>, </a:t>
            </a:r>
            <a:endParaRPr kumimoji="0" lang="ru-RU" sz="2000" dirty="0" smtClean="0"/>
          </a:p>
          <a:p>
            <a:pPr algn="ctr"/>
            <a:r>
              <a:rPr kumimoji="0" lang="ru-RU" sz="2000" dirty="0" smtClean="0"/>
              <a:t>полноценную </a:t>
            </a:r>
            <a:r>
              <a:rPr kumimoji="0" lang="ru-RU" sz="2000" dirty="0"/>
              <a:t>среду научной </a:t>
            </a:r>
            <a:r>
              <a:rPr kumimoji="0" lang="ru-RU" sz="2000" dirty="0" smtClean="0"/>
              <a:t>коммуникации. </a:t>
            </a:r>
          </a:p>
          <a:p>
            <a:pPr algn="ctr"/>
            <a:r>
              <a:rPr kumimoji="0" lang="ru-RU" sz="2000" b="1" dirty="0">
                <a:solidFill>
                  <a:srgbClr val="0070C0"/>
                </a:solidFill>
              </a:rPr>
              <a:t>ЭБС должна содержать крупные контентные массивы</a:t>
            </a:r>
          </a:p>
          <a:p>
            <a:pPr algn="ctr"/>
            <a:r>
              <a:rPr kumimoji="0" lang="ru-RU" sz="2000" b="1" dirty="0">
                <a:solidFill>
                  <a:srgbClr val="0070C0"/>
                </a:solidFill>
              </a:rPr>
              <a:t> и критическую массу подписчиков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34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373092" y="1556792"/>
            <a:ext cx="7210425" cy="223224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kumimoji="0" lang="ru-RU" sz="2000" dirty="0" smtClean="0">
                <a:latin typeface="Calibri" charset="0"/>
              </a:rPr>
              <a:t>Создаем культуру цитирования.</a:t>
            </a:r>
          </a:p>
          <a:p>
            <a:pPr>
              <a:buBlip>
                <a:blip r:embed="rId2"/>
              </a:buBlip>
            </a:pPr>
            <a:r>
              <a:rPr kumimoji="0" lang="ru-RU" sz="2000" dirty="0" smtClean="0">
                <a:latin typeface="Calibri" charset="0"/>
              </a:rPr>
              <a:t>Облегчаем создание цитат (сервис Цитатник).</a:t>
            </a:r>
          </a:p>
          <a:p>
            <a:pPr>
              <a:buBlip>
                <a:blip r:embed="rId2"/>
              </a:buBlip>
            </a:pPr>
            <a:r>
              <a:rPr kumimoji="0" lang="ru-RU" sz="2000" dirty="0" smtClean="0">
                <a:latin typeface="Calibri" charset="0"/>
              </a:rPr>
              <a:t>Выделяем список литературы (цитаты на иные произведения).</a:t>
            </a:r>
          </a:p>
          <a:p>
            <a:pPr>
              <a:buBlip>
                <a:blip r:embed="rId2"/>
              </a:buBlip>
            </a:pPr>
            <a:r>
              <a:rPr kumimoji="0" lang="ru-RU" sz="2000" dirty="0" smtClean="0">
                <a:latin typeface="Calibri" charset="0"/>
              </a:rPr>
              <a:t>Передаем данные в РИНЦ.</a:t>
            </a:r>
          </a:p>
          <a:p>
            <a:pPr>
              <a:buBlip>
                <a:blip r:embed="rId2"/>
              </a:buBlip>
            </a:pPr>
            <a:r>
              <a:rPr kumimoji="0" lang="ru-RU" sz="2000" dirty="0" smtClean="0">
                <a:latin typeface="Calibri" charset="0"/>
              </a:rPr>
              <a:t>Отражаем изменения РИНЦ в Личном кабинете ЭБС.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31640" y="476672"/>
            <a:ext cx="6635750" cy="8501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kumimoji="0" lang="ru-RU" sz="3600" b="1" dirty="0" smtClean="0">
                <a:latin typeface="Calibri" charset="0"/>
              </a:rPr>
              <a:t>Что мы для этого делаем?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354" y="4177276"/>
            <a:ext cx="801232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0" lang="ru-RU" sz="2000" b="1" dirty="0"/>
              <a:t>РИНЦ воспринимает широкий срез публикаций –</a:t>
            </a:r>
            <a:r>
              <a:rPr kumimoji="0" lang="ru-RU" sz="2000" dirty="0"/>
              <a:t> </a:t>
            </a:r>
            <a:endParaRPr kumimoji="0" lang="ru-RU" sz="2000" dirty="0" smtClean="0"/>
          </a:p>
          <a:p>
            <a:pPr algn="ctr"/>
            <a:r>
              <a:rPr kumimoji="0" lang="ru-RU" sz="2000" dirty="0" smtClean="0"/>
              <a:t>цитируемость </a:t>
            </a:r>
            <a:r>
              <a:rPr kumimoji="0" lang="ru-RU" sz="2000" dirty="0"/>
              <a:t>могут поднимать учащиеся (магистерские диссертации), </a:t>
            </a:r>
            <a:endParaRPr kumimoji="0" lang="ru-RU" sz="2000" dirty="0" smtClean="0"/>
          </a:p>
          <a:p>
            <a:pPr algn="ctr"/>
            <a:r>
              <a:rPr kumimoji="0" lang="ru-RU" sz="2000" dirty="0" smtClean="0"/>
              <a:t>работы </a:t>
            </a:r>
            <a:r>
              <a:rPr kumimoji="0" lang="ru-RU" sz="2000" dirty="0"/>
              <a:t>коллег, школ и т.д. – использующие единую платформу.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37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568"/>
            <a:ext cx="6584950" cy="40322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634678"/>
            <a:ext cx="6635750" cy="8501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kumimoji="0" lang="ru-RU" sz="3600" b="1" dirty="0" smtClean="0">
                <a:latin typeface="Calibri" charset="0"/>
              </a:rPr>
              <a:t>Цитатник – облегчение цитирования</a:t>
            </a:r>
            <a:endParaRPr kumimoji="0" lang="ru-RU" sz="3600" b="1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301208"/>
            <a:ext cx="21501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/>
              <a:t>Сохранение </a:t>
            </a:r>
            <a:r>
              <a:rPr lang="ru-RU" b="1" dirty="0" smtClean="0"/>
              <a:t>цитаты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smtClean="0"/>
              <a:t>комментария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4221088"/>
            <a:ext cx="151216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55776" y="4221088"/>
            <a:ext cx="3960440" cy="17264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2564904"/>
            <a:ext cx="18945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Показать/скрыть</a:t>
            </a:r>
          </a:p>
          <a:p>
            <a:pPr algn="ctr"/>
            <a:r>
              <a:rPr lang="ru-RU" b="1" dirty="0"/>
              <a:t>т</a:t>
            </a:r>
            <a:r>
              <a:rPr lang="ru-RU" b="1" dirty="0" smtClean="0"/>
              <a:t>екст страницы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90" y="1340768"/>
            <a:ext cx="542369" cy="5994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6516216" y="1940228"/>
            <a:ext cx="576064" cy="6246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967390" y="1940228"/>
            <a:ext cx="443383" cy="6246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123386" y="1387016"/>
            <a:ext cx="803102" cy="385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89735" y="1925216"/>
            <a:ext cx="7367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УБ.potx</Template>
  <TotalTime>1164</TotalTime>
  <Words>1373</Words>
  <Application>Microsoft Macintosh PowerPoint</Application>
  <PresentationFormat>Экран (4:3)</PresentationFormat>
  <Paragraphs>261</Paragraphs>
  <Slides>43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Calibri</vt:lpstr>
      <vt:lpstr>Lucida Grande</vt:lpstr>
      <vt:lpstr>Monaco</vt:lpstr>
      <vt:lpstr>Wingdings</vt:lpstr>
      <vt:lpstr>Arial</vt:lpstr>
      <vt:lpstr>Шаблон УБ</vt:lpstr>
      <vt:lpstr>Презентация PowerPoint</vt:lpstr>
      <vt:lpstr>Библиотека для автора,  а не только для читателя</vt:lpstr>
      <vt:lpstr>Вовлечение преподавателя</vt:lpstr>
      <vt:lpstr>Презентация PowerPoint</vt:lpstr>
      <vt:lpstr>Библиометрия и цитирование</vt:lpstr>
      <vt:lpstr>«Повышение» РИНЦ</vt:lpstr>
      <vt:lpstr>Вот что дает ЭБС:</vt:lpstr>
      <vt:lpstr>Презентация PowerPoint</vt:lpstr>
      <vt:lpstr>Презентация PowerPoint</vt:lpstr>
      <vt:lpstr>Библиографическая запись к книге</vt:lpstr>
      <vt:lpstr>Презентация PowerPoint</vt:lpstr>
      <vt:lpstr>Все условия выполнены – ждите повышения рейтингов!</vt:lpstr>
      <vt:lpstr>Презентация PowerPoint</vt:lpstr>
      <vt:lpstr>Не только РИНЦ, но и Web of Science!</vt:lpstr>
      <vt:lpstr>Презентация PowerPoint</vt:lpstr>
      <vt:lpstr>Дополнительные возможности для преподавателя</vt:lpstr>
      <vt:lpstr>Возможность прикреплять литературу к своим дисциплинам</vt:lpstr>
      <vt:lpstr>Презентация PowerPoint</vt:lpstr>
      <vt:lpstr>Публикационные возможности в издательстве «Директ-Медиа»</vt:lpstr>
      <vt:lpstr>Приглашаем авторов к публикации</vt:lpstr>
      <vt:lpstr>Условия публикации в ЭБС</vt:lpstr>
      <vt:lpstr>Сервис публикаций</vt:lpstr>
      <vt:lpstr>Страница автора</vt:lpstr>
      <vt:lpstr>Статистика автора</vt:lpstr>
      <vt:lpstr>Проще некуда: 1. Загрузите файл</vt:lpstr>
      <vt:lpstr>2. Заполните информацию о книге</vt:lpstr>
      <vt:lpstr>Подготовка полноценной книги</vt:lpstr>
      <vt:lpstr>Технологии продвижения книги</vt:lpstr>
      <vt:lpstr>Презентация PowerPoint</vt:lpstr>
      <vt:lpstr>«Директ-Академия»: Помощь в разработке онлайн-курсов</vt:lpstr>
      <vt:lpstr>«ДИРЕКТ-АКАДЕМИЯ»: онлайн-обучение и Учебно-методический центр</vt:lpstr>
      <vt:lpstr>  Приходите и работайте на нашей платформе бесплатно! С чего начать работу?</vt:lpstr>
      <vt:lpstr> Запрос на создание курса </vt:lpstr>
      <vt:lpstr> Этапы работы над курсом </vt:lpstr>
      <vt:lpstr> Как создавать контент для курса?  Используйте готовый контент ЭБС  и песочницу LMS! </vt:lpstr>
      <vt:lpstr>II. ЭБС как сервис</vt:lpstr>
      <vt:lpstr>Пример вставки в Moodle</vt:lpstr>
      <vt:lpstr>Коллекция обучающего видео</vt:lpstr>
      <vt:lpstr>Курсы для разработчиков</vt:lpstr>
      <vt:lpstr>Презентация PowerPoint</vt:lpstr>
      <vt:lpstr>«Детектор плагиата» (Интеграция ЭБС с сервисом Антиплагиат.ру)</vt:lpstr>
      <vt:lpstr>Конкурс на лучший студенческий диплом “Be FIRST”</vt:lpstr>
      <vt:lpstr>Презентация PowerPoint</vt:lpstr>
    </vt:vector>
  </TitlesOfParts>
  <Company>TOSHIBA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Konstantin Kostyuk</cp:lastModifiedBy>
  <cp:revision>81</cp:revision>
  <dcterms:created xsi:type="dcterms:W3CDTF">2012-09-30T13:50:19Z</dcterms:created>
  <dcterms:modified xsi:type="dcterms:W3CDTF">2017-03-26T16:19:49Z</dcterms:modified>
</cp:coreProperties>
</file>